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38"/>
  </p:notesMasterIdLst>
  <p:handoutMasterIdLst>
    <p:handoutMasterId r:id="rId39"/>
  </p:handoutMasterIdLst>
  <p:sldIdLst>
    <p:sldId id="450" r:id="rId2"/>
    <p:sldId id="290" r:id="rId3"/>
    <p:sldId id="521" r:id="rId4"/>
    <p:sldId id="523" r:id="rId5"/>
    <p:sldId id="533" r:id="rId6"/>
    <p:sldId id="453" r:id="rId7"/>
    <p:sldId id="534" r:id="rId8"/>
    <p:sldId id="499" r:id="rId9"/>
    <p:sldId id="468" r:id="rId10"/>
    <p:sldId id="549" r:id="rId11"/>
    <p:sldId id="524" r:id="rId12"/>
    <p:sldId id="428" r:id="rId13"/>
    <p:sldId id="520" r:id="rId14"/>
    <p:sldId id="501" r:id="rId15"/>
    <p:sldId id="550" r:id="rId16"/>
    <p:sldId id="502" r:id="rId17"/>
    <p:sldId id="551" r:id="rId18"/>
    <p:sldId id="471" r:id="rId19"/>
    <p:sldId id="562" r:id="rId20"/>
    <p:sldId id="552" r:id="rId21"/>
    <p:sldId id="504" r:id="rId22"/>
    <p:sldId id="564" r:id="rId23"/>
    <p:sldId id="565" r:id="rId24"/>
    <p:sldId id="556" r:id="rId25"/>
    <p:sldId id="566" r:id="rId26"/>
    <p:sldId id="548" r:id="rId27"/>
    <p:sldId id="517" r:id="rId28"/>
    <p:sldId id="553" r:id="rId29"/>
    <p:sldId id="429" r:id="rId30"/>
    <p:sldId id="402" r:id="rId31"/>
    <p:sldId id="554" r:id="rId32"/>
    <p:sldId id="506" r:id="rId33"/>
    <p:sldId id="512" r:id="rId34"/>
    <p:sldId id="542" r:id="rId35"/>
    <p:sldId id="515" r:id="rId36"/>
    <p:sldId id="516" r:id="rId37"/>
  </p:sldIdLst>
  <p:sldSz cx="12192000" cy="6858000"/>
  <p:notesSz cx="7010400" cy="92964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CCFF"/>
    <a:srgbClr val="C4EBFC"/>
    <a:srgbClr val="E3F8FD"/>
    <a:srgbClr val="C3EEFD"/>
    <a:srgbClr val="CCDDEA"/>
    <a:srgbClr val="F3F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338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13AC8B-BC75-4A1A-9F78-2493DBAEA55D}" type="datetimeFigureOut">
              <a:rPr lang="en-US" smtClean="0"/>
              <a:t>10/11/2017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338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FE6AD4-452E-477E-A00D-68A4D72A48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18626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A335A683-DEA2-4B82-9CEC-07D915D2EE1A}" type="datetimeFigureOut">
              <a:rPr lang="en-US" smtClean="0"/>
              <a:t>10/11/2017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777F2DFF-F738-46C6-9F0F-B7CF80EE30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8190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F68E2-58F2-4D09-BE8B-E3BD06533059}" type="datetimeFigureOut">
              <a:rPr lang="en-US" dirty="0"/>
              <a:t>10/11/2017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6473-DF6D-4702-B328-E0DD40540A4E}" type="datetimeFigureOut">
              <a:rPr lang="en-US" dirty="0"/>
              <a:t>10/11/2017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F7E3A-B166-407D-9866-32884E7D5B37}" type="datetimeFigureOut">
              <a:rPr lang="en-US" dirty="0"/>
              <a:t>10/11/2017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FC5F6-F338-4AE4-BB23-26385BCFC423}" type="datetimeFigureOut">
              <a:rPr lang="en-US" dirty="0"/>
              <a:t>10/11/2017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 dirty="0"/>
              <a:t>10/11/2017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4D41-86C1-4908-B66A-0B50CEB3BF29}" type="datetimeFigureOut">
              <a:rPr lang="en-US" dirty="0"/>
              <a:t>10/11/2017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6E2C-56C1-4E0D-A793-0088A7FDD37E}" type="datetimeFigureOut">
              <a:rPr lang="en-US" dirty="0"/>
              <a:t>10/11/2017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dirty="0"/>
              <a:t>10/11/2017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 dirty="0"/>
              <a:t>10/11/2017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2ABBEA6-7C60-4B02-AE87-00D78D8422AF}" type="datetimeFigureOut">
              <a:rPr lang="en-US" dirty="0"/>
              <a:t>10/11/2017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D897-D46E-4AD2-BD9B-49DD3E640873}" type="datetimeFigureOut">
              <a:rPr lang="en-US" dirty="0"/>
              <a:t>10/11/2017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8624D31-43A5-475A-80CF-332C9F6DCF35}" type="datetimeFigureOut">
              <a:rPr lang="en-US" dirty="0"/>
              <a:t>10/11/2017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jpe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6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12" Type="http://schemas.openxmlformats.org/officeDocument/2006/relationships/image" Target="../media/image7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11" Type="http://schemas.openxmlformats.org/officeDocument/2006/relationships/image" Target="../media/image3.png"/><Relationship Id="rId5" Type="http://schemas.openxmlformats.org/officeDocument/2006/relationships/image" Target="../media/image44.png"/><Relationship Id="rId15" Type="http://schemas.openxmlformats.org/officeDocument/2006/relationships/image" Target="../media/image50.png"/><Relationship Id="rId10" Type="http://schemas.openxmlformats.org/officeDocument/2006/relationships/image" Target="../media/image10.png"/><Relationship Id="rId4" Type="http://schemas.openxmlformats.org/officeDocument/2006/relationships/image" Target="../media/image43.png"/><Relationship Id="rId9" Type="http://schemas.openxmlformats.org/officeDocument/2006/relationships/image" Target="../media/image48.jpeg"/><Relationship Id="rId14" Type="http://schemas.openxmlformats.org/officeDocument/2006/relationships/image" Target="../media/image4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4.png"/><Relationship Id="rId7" Type="http://schemas.openxmlformats.org/officeDocument/2006/relationships/image" Target="../media/image57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10" Type="http://schemas.openxmlformats.org/officeDocument/2006/relationships/image" Target="../media/image60.jpeg"/><Relationship Id="rId4" Type="http://schemas.openxmlformats.org/officeDocument/2006/relationships/image" Target="../media/image3.png"/><Relationship Id="rId9" Type="http://schemas.openxmlformats.org/officeDocument/2006/relationships/image" Target="../media/image5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hyperlink" Target="https://app.pluralsight.com/library/courses/containers-images-big-picture/table-of-contents" TargetMode="External"/><Relationship Id="rId7" Type="http://schemas.openxmlformats.org/officeDocument/2006/relationships/hyperlink" Target="https://docs.docker.com/get-started" TargetMode="External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xenonstack.com/blog/docker-overview-a-complete-guide" TargetMode="External"/><Relationship Id="rId5" Type="http://schemas.openxmlformats.org/officeDocument/2006/relationships/hyperlink" Target="https://app.pluralsight.com/library/courses/docker-deep-dive/table-of-contents" TargetMode="External"/><Relationship Id="rId10" Type="http://schemas.openxmlformats.org/officeDocument/2006/relationships/image" Target="../media/image67.jpeg"/><Relationship Id="rId4" Type="http://schemas.openxmlformats.org/officeDocument/2006/relationships/hyperlink" Target="https://redis.io/documentation" TargetMode="External"/><Relationship Id="rId9" Type="http://schemas.openxmlformats.org/officeDocument/2006/relationships/image" Target="../media/image66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1.png"/><Relationship Id="rId7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October 11, 2017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100051" y="1631092"/>
            <a:ext cx="42545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Medium" panose="020B0603020102020204" pitchFamily="34" charset="0"/>
              </a:rPr>
              <a:t>First Steps with:</a:t>
            </a:r>
            <a:endParaRPr lang="en-US" sz="3200" dirty="0">
              <a:solidFill>
                <a:schemeClr val="tx1">
                  <a:lumMod val="65000"/>
                  <a:lumOff val="35000"/>
                </a:schemeClr>
              </a:solidFill>
              <a:latin typeface="Franklin Gothic Medium" panose="020B0603020102020204" pitchFamily="34" charset="0"/>
            </a:endParaRPr>
          </a:p>
        </p:txBody>
      </p:sp>
      <p:pic>
        <p:nvPicPr>
          <p:cNvPr id="1026" name="Picture 2" descr="Image result for docker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429" y="2215867"/>
            <a:ext cx="3810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1600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383323" y="357676"/>
            <a:ext cx="9003323" cy="634877"/>
          </a:xfrm>
        </p:spPr>
        <p:txBody>
          <a:bodyPr>
            <a:normAutofit fontScale="90000"/>
          </a:bodyPr>
          <a:lstStyle/>
          <a:p>
            <a:r>
              <a:rPr lang="en-US" i="1" dirty="0" smtClean="0"/>
              <a:t>To The Terminal!</a:t>
            </a:r>
            <a:endParaRPr lang="en-US" i="1" dirty="0"/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1383323" y="1047262"/>
            <a:ext cx="9308123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2" descr="Image result for Dem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5758" y="1494472"/>
            <a:ext cx="4000500" cy="4000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1446" y="160048"/>
            <a:ext cx="1327592" cy="96269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383323" y="5643253"/>
            <a:ext cx="6022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 GENERAL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116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383323" y="357676"/>
            <a:ext cx="9003323" cy="63487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Docker – Architecture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1383323" y="1047262"/>
            <a:ext cx="9308123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1446" y="160048"/>
            <a:ext cx="1327592" cy="96269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2802" y="1879767"/>
            <a:ext cx="6124644" cy="3559899"/>
          </a:xfrm>
          <a:prstGeom prst="rect">
            <a:avLst/>
          </a:prstGeom>
        </p:spPr>
      </p:pic>
      <p:pic>
        <p:nvPicPr>
          <p:cNvPr id="8" name="Picture 6" descr="Image result for you are here 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0519" y="3384061"/>
            <a:ext cx="847097" cy="827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9388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383323" y="357676"/>
            <a:ext cx="8393723" cy="634877"/>
          </a:xfrm>
        </p:spPr>
        <p:txBody>
          <a:bodyPr>
            <a:normAutofit fontScale="90000"/>
          </a:bodyPr>
          <a:lstStyle/>
          <a:p>
            <a:r>
              <a:rPr lang="en-US" i="1" dirty="0"/>
              <a:t>Docker Concepts</a:t>
            </a: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383323" y="1047262"/>
            <a:ext cx="9308123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1446" y="160048"/>
            <a:ext cx="1327592" cy="962698"/>
          </a:xfrm>
          <a:prstGeom prst="rect">
            <a:avLst/>
          </a:prstGeom>
        </p:spPr>
      </p:pic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0909373"/>
              </p:ext>
            </p:extLst>
          </p:nvPr>
        </p:nvGraphicFramePr>
        <p:xfrm>
          <a:off x="1569941" y="1741158"/>
          <a:ext cx="8934886" cy="32756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4829"/>
                <a:gridCol w="7060057"/>
              </a:tblGrid>
              <a:tr h="54594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545948">
                <a:tc>
                  <a:txBody>
                    <a:bodyPr/>
                    <a:lstStyle/>
                    <a:p>
                      <a:r>
                        <a:rPr lang="en-US" sz="2200" b="1" dirty="0" smtClean="0"/>
                        <a:t>Engine</a:t>
                      </a:r>
                      <a:endParaRPr lang="en-US" sz="2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200" dirty="0" smtClean="0"/>
                        <a:t>Coordinates all of the Docker components</a:t>
                      </a:r>
                      <a:endParaRPr lang="en-US" sz="2200" dirty="0"/>
                    </a:p>
                  </a:txBody>
                  <a:tcPr/>
                </a:tc>
              </a:tr>
              <a:tr h="545948">
                <a:tc>
                  <a:txBody>
                    <a:bodyPr/>
                    <a:lstStyle/>
                    <a:p>
                      <a:r>
                        <a:rPr lang="en-US" sz="2200" b="1" dirty="0" smtClean="0"/>
                        <a:t>Images</a:t>
                      </a:r>
                      <a:endParaRPr lang="en-US" sz="2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200" dirty="0" smtClean="0"/>
                        <a:t>Core</a:t>
                      </a:r>
                      <a:r>
                        <a:rPr lang="en-US" sz="2200" baseline="0" dirty="0" smtClean="0"/>
                        <a:t> artifact of Docker…. Binaries (“Build”)</a:t>
                      </a:r>
                      <a:endParaRPr lang="en-US" sz="2200" dirty="0"/>
                    </a:p>
                  </a:txBody>
                  <a:tcPr/>
                </a:tc>
              </a:tr>
              <a:tr h="545948">
                <a:tc>
                  <a:txBody>
                    <a:bodyPr/>
                    <a:lstStyle/>
                    <a:p>
                      <a:r>
                        <a:rPr lang="en-US" sz="2200" b="1" dirty="0" smtClean="0"/>
                        <a:t>Containers</a:t>
                      </a:r>
                      <a:endParaRPr lang="en-US" sz="2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200" dirty="0" smtClean="0"/>
                        <a:t>Launched from</a:t>
                      </a:r>
                      <a:r>
                        <a:rPr lang="en-US" sz="2200" baseline="0" dirty="0" smtClean="0"/>
                        <a:t> images …. Running applications (“Deploy”)</a:t>
                      </a:r>
                      <a:endParaRPr lang="en-US" sz="2200" dirty="0"/>
                    </a:p>
                  </a:txBody>
                  <a:tcPr/>
                </a:tc>
              </a:tr>
              <a:tr h="545948">
                <a:tc>
                  <a:txBody>
                    <a:bodyPr/>
                    <a:lstStyle/>
                    <a:p>
                      <a:r>
                        <a:rPr lang="en-US" sz="2200" b="1" dirty="0" smtClean="0"/>
                        <a:t>Dockerfiles</a:t>
                      </a:r>
                      <a:endParaRPr lang="en-US" sz="2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200" dirty="0" smtClean="0"/>
                        <a:t>Readable</a:t>
                      </a:r>
                      <a:r>
                        <a:rPr lang="en-US" sz="2200" baseline="0" dirty="0" smtClean="0"/>
                        <a:t> code for image creation (“Source Code”)</a:t>
                      </a:r>
                      <a:endParaRPr lang="en-US" sz="2200" dirty="0"/>
                    </a:p>
                  </a:txBody>
                  <a:tcPr/>
                </a:tc>
              </a:tr>
              <a:tr h="545948">
                <a:tc>
                  <a:txBody>
                    <a:bodyPr/>
                    <a:lstStyle/>
                    <a:p>
                      <a:r>
                        <a:rPr lang="en-US" sz="2200" b="1" dirty="0" smtClean="0"/>
                        <a:t>Registries</a:t>
                      </a:r>
                      <a:endParaRPr lang="en-US" sz="2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200" dirty="0" smtClean="0"/>
                        <a:t>Collection</a:t>
                      </a:r>
                      <a:r>
                        <a:rPr lang="en-US" sz="2200" baseline="0" dirty="0" smtClean="0"/>
                        <a:t> of repositories (which store images)</a:t>
                      </a:r>
                      <a:endParaRPr lang="en-US" sz="22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85657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383322" y="357676"/>
            <a:ext cx="9308123" cy="634877"/>
          </a:xfrm>
        </p:spPr>
        <p:txBody>
          <a:bodyPr>
            <a:normAutofit fontScale="90000"/>
          </a:bodyPr>
          <a:lstStyle/>
          <a:p>
            <a:r>
              <a:rPr lang="en-US" i="1" dirty="0" smtClean="0"/>
              <a:t>Engine</a:t>
            </a:r>
            <a:endParaRPr lang="en-US" i="1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383323" y="1047262"/>
            <a:ext cx="9308123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1446" y="160048"/>
            <a:ext cx="1327592" cy="962698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1383323" y="1408601"/>
            <a:ext cx="10058400" cy="475773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365760">
              <a:buFont typeface="Wingdings" panose="05000000000000000000" pitchFamily="2" charset="2"/>
              <a:buChar char="§"/>
            </a:pPr>
            <a:r>
              <a:rPr lang="en-US" sz="2800" dirty="0" smtClean="0"/>
              <a:t>Docker Client</a:t>
            </a:r>
          </a:p>
          <a:p>
            <a:pPr marL="640080" lvl="1" indent="-365760">
              <a:buFont typeface="Wingdings" panose="05000000000000000000" pitchFamily="2" charset="2"/>
              <a:buChar char="§"/>
            </a:pPr>
            <a:r>
              <a:rPr lang="en-US" i="1" dirty="0" smtClean="0"/>
              <a:t>CLI tool that invokes Docker API calls</a:t>
            </a:r>
          </a:p>
          <a:p>
            <a:pPr indent="-365760">
              <a:buFont typeface="Wingdings" panose="05000000000000000000" pitchFamily="2" charset="2"/>
              <a:buChar char="§"/>
            </a:pPr>
            <a:r>
              <a:rPr lang="en-US" sz="2800" dirty="0"/>
              <a:t>Docker </a:t>
            </a:r>
            <a:r>
              <a:rPr lang="en-US" sz="2800" dirty="0" smtClean="0"/>
              <a:t>daemon</a:t>
            </a:r>
            <a:endParaRPr lang="en-US" sz="2800" dirty="0"/>
          </a:p>
          <a:p>
            <a:pPr marL="640080" lvl="1" indent="-365760">
              <a:buFont typeface="Wingdings" panose="05000000000000000000" pitchFamily="2" charset="2"/>
              <a:buChar char="§"/>
            </a:pPr>
            <a:r>
              <a:rPr lang="en-US" i="1" dirty="0" smtClean="0"/>
              <a:t>Formerly a Monolith… Now, just the Docker API</a:t>
            </a:r>
            <a:endParaRPr lang="en-US" i="1" dirty="0"/>
          </a:p>
          <a:p>
            <a:pPr indent="-365760">
              <a:buFont typeface="Wingdings" panose="05000000000000000000" pitchFamily="2" charset="2"/>
              <a:buChar char="§"/>
            </a:pPr>
            <a:r>
              <a:rPr lang="en-US" sz="2800" dirty="0" smtClean="0"/>
              <a:t>containerd</a:t>
            </a:r>
            <a:endParaRPr lang="en-US" sz="2800" dirty="0"/>
          </a:p>
          <a:p>
            <a:pPr marL="640080" lvl="1" indent="-365760">
              <a:buFont typeface="Wingdings" panose="05000000000000000000" pitchFamily="2" charset="2"/>
              <a:buChar char="§"/>
            </a:pPr>
            <a:r>
              <a:rPr lang="en-US" i="1" dirty="0" smtClean="0"/>
              <a:t>Bridge b/w (1) Docker daemon and (2) runc</a:t>
            </a:r>
          </a:p>
          <a:p>
            <a:pPr marL="640080" lvl="1" indent="-365760">
              <a:buFont typeface="Wingdings" panose="05000000000000000000" pitchFamily="2" charset="2"/>
              <a:buChar char="§"/>
            </a:pPr>
            <a:r>
              <a:rPr lang="en-US" i="1" dirty="0" smtClean="0"/>
              <a:t>Container Lifecycle</a:t>
            </a:r>
            <a:endParaRPr lang="en-US" i="1" dirty="0"/>
          </a:p>
          <a:p>
            <a:pPr indent="-365760">
              <a:buFont typeface="Wingdings" panose="05000000000000000000" pitchFamily="2" charset="2"/>
              <a:buChar char="§"/>
            </a:pPr>
            <a:r>
              <a:rPr lang="en-US" sz="2800" dirty="0" smtClean="0"/>
              <a:t>runc</a:t>
            </a:r>
            <a:endParaRPr lang="en-US" sz="2800" dirty="0"/>
          </a:p>
          <a:p>
            <a:pPr marL="640080" lvl="1" indent="-365760">
              <a:buFont typeface="Wingdings" panose="05000000000000000000" pitchFamily="2" charset="2"/>
              <a:buChar char="§"/>
            </a:pPr>
            <a:r>
              <a:rPr lang="en-US" i="1" dirty="0" smtClean="0"/>
              <a:t>Single Purpose </a:t>
            </a:r>
            <a:r>
              <a:rPr lang="en-US" i="1" dirty="0" smtClean="0">
                <a:sym typeface="Wingdings" panose="05000000000000000000" pitchFamily="2" charset="2"/>
              </a:rPr>
              <a:t> Create Containers</a:t>
            </a:r>
            <a:endParaRPr lang="en-US" i="1" dirty="0"/>
          </a:p>
          <a:p>
            <a:pPr indent="-365760">
              <a:buFont typeface="Wingdings" panose="05000000000000000000" pitchFamily="2" charset="2"/>
              <a:buChar char="§"/>
            </a:pPr>
            <a:endParaRPr lang="en-US" sz="2800" b="1" dirty="0" smtClean="0"/>
          </a:p>
          <a:p>
            <a:pPr indent="-365760">
              <a:buFont typeface="Wingdings" panose="05000000000000000000" pitchFamily="2" charset="2"/>
              <a:buChar char="§"/>
            </a:pPr>
            <a:endParaRPr lang="en-US" sz="1400" dirty="0" smtClean="0"/>
          </a:p>
          <a:p>
            <a:pPr marL="384048" lvl="3" indent="0">
              <a:buFont typeface="Calibri" pitchFamily="34" charset="0"/>
              <a:buNone/>
            </a:pPr>
            <a:endParaRPr lang="en-US" sz="2200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2523" y="3313722"/>
            <a:ext cx="4181649" cy="2909521"/>
          </a:xfrm>
          <a:prstGeom prst="rect">
            <a:avLst/>
          </a:prstGeom>
        </p:spPr>
      </p:pic>
      <p:pic>
        <p:nvPicPr>
          <p:cNvPr id="7" name="Picture 6" descr="Image result for you are here 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149" y="3313722"/>
            <a:ext cx="571142" cy="558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58539" y="1408601"/>
            <a:ext cx="2135633" cy="1143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618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383322" y="357676"/>
            <a:ext cx="9308123" cy="634877"/>
          </a:xfrm>
        </p:spPr>
        <p:txBody>
          <a:bodyPr>
            <a:normAutofit fontScale="90000"/>
          </a:bodyPr>
          <a:lstStyle/>
          <a:p>
            <a:r>
              <a:rPr lang="en-US" i="1" dirty="0" smtClean="0"/>
              <a:t>Images</a:t>
            </a:r>
            <a:endParaRPr lang="en-US" i="1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383323" y="1047262"/>
            <a:ext cx="9308123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1446" y="160048"/>
            <a:ext cx="1327592" cy="962698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1383323" y="1408601"/>
            <a:ext cx="10058400" cy="475773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365760">
              <a:buFont typeface="Wingdings" panose="05000000000000000000" pitchFamily="2" charset="2"/>
              <a:buChar char="§"/>
            </a:pPr>
            <a:r>
              <a:rPr lang="en-US" sz="2800" dirty="0" smtClean="0"/>
              <a:t>Application Packaged in a Standard, Portable File</a:t>
            </a:r>
          </a:p>
          <a:p>
            <a:pPr marL="640080" lvl="1" indent="-365760">
              <a:buFont typeface="Wingdings" panose="05000000000000000000" pitchFamily="2" charset="2"/>
              <a:buChar char="§"/>
            </a:pPr>
            <a:r>
              <a:rPr lang="en-US" i="1" dirty="0" smtClean="0"/>
              <a:t>(1</a:t>
            </a:r>
            <a:r>
              <a:rPr lang="en-US" i="1" dirty="0"/>
              <a:t>)</a:t>
            </a:r>
            <a:r>
              <a:rPr lang="en-US" i="1" dirty="0" smtClean="0"/>
              <a:t> Small OS …. (2) And ALL Files to Run App …. (3) Metadata</a:t>
            </a:r>
          </a:p>
          <a:p>
            <a:pPr indent="-365760">
              <a:buFont typeface="Wingdings" panose="05000000000000000000" pitchFamily="2" charset="2"/>
              <a:buChar char="§"/>
            </a:pPr>
            <a:r>
              <a:rPr lang="en-US" sz="2800" dirty="0" smtClean="0"/>
              <a:t>Stack of Read-Only Layers (Crypto Hashed)</a:t>
            </a:r>
          </a:p>
          <a:p>
            <a:pPr indent="-365760">
              <a:buFont typeface="Wingdings" panose="05000000000000000000" pitchFamily="2" charset="2"/>
              <a:buChar char="§"/>
            </a:pPr>
            <a:r>
              <a:rPr lang="en-US" sz="2800" dirty="0"/>
              <a:t>PULL Images onto Your Docker </a:t>
            </a:r>
            <a:r>
              <a:rPr lang="en-US" sz="2800" dirty="0" smtClean="0"/>
              <a:t>Host</a:t>
            </a:r>
            <a:endParaRPr lang="en-US" sz="2800" dirty="0"/>
          </a:p>
          <a:p>
            <a:pPr lvl="3" indent="-365760">
              <a:buFont typeface="Wingdings" panose="05000000000000000000" pitchFamily="2" charset="2"/>
              <a:buChar char="§"/>
            </a:pPr>
            <a:r>
              <a:rPr lang="en-US" sz="1800" i="1" dirty="0" smtClean="0"/>
              <a:t>OR… Create Images from (a) Dockerfiles or (b) Containers</a:t>
            </a:r>
          </a:p>
          <a:p>
            <a:pPr indent="-365760">
              <a:buFont typeface="Wingdings" panose="05000000000000000000" pitchFamily="2" charset="2"/>
              <a:buChar char="§"/>
            </a:pPr>
            <a:r>
              <a:rPr lang="en-US" sz="2800" dirty="0" smtClean="0"/>
              <a:t>“Build-Time” Artifacts</a:t>
            </a:r>
            <a:endParaRPr lang="en-US" sz="2800" dirty="0"/>
          </a:p>
          <a:p>
            <a:pPr indent="-365760">
              <a:buFont typeface="Wingdings" panose="05000000000000000000" pitchFamily="2" charset="2"/>
              <a:buChar char="§"/>
            </a:pPr>
            <a:endParaRPr lang="en-US" sz="2800" b="1" dirty="0" smtClean="0"/>
          </a:p>
          <a:p>
            <a:pPr indent="-365760">
              <a:buFont typeface="Wingdings" panose="05000000000000000000" pitchFamily="2" charset="2"/>
              <a:buChar char="§"/>
            </a:pPr>
            <a:endParaRPr lang="en-US" sz="1400" dirty="0" smtClean="0"/>
          </a:p>
          <a:p>
            <a:pPr marL="384048" lvl="3" indent="0">
              <a:buFont typeface="Calibri" pitchFamily="34" charset="0"/>
              <a:buNone/>
            </a:pPr>
            <a:endParaRPr lang="en-US" sz="22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7673" y="4283677"/>
            <a:ext cx="2533772" cy="1813788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5727932" y="4283678"/>
            <a:ext cx="2751016" cy="193922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880" indent="-457200">
              <a:buFont typeface="Wingdings" panose="05000000000000000000" pitchFamily="2" charset="2"/>
              <a:buChar char="v"/>
            </a:pPr>
            <a:r>
              <a:rPr lang="en-US" sz="1800" i="1" dirty="0" smtClean="0"/>
              <a:t>docker </a:t>
            </a:r>
            <a:r>
              <a:rPr lang="en-US" sz="1800" i="1" dirty="0" smtClean="0"/>
              <a:t>image </a:t>
            </a:r>
            <a:r>
              <a:rPr lang="en-US" sz="1800" b="1" i="1" dirty="0" smtClean="0"/>
              <a:t>pull</a:t>
            </a:r>
          </a:p>
          <a:p>
            <a:pPr marL="182880" indent="-457200">
              <a:buFont typeface="Wingdings" panose="05000000000000000000" pitchFamily="2" charset="2"/>
              <a:buChar char="v"/>
            </a:pPr>
            <a:r>
              <a:rPr lang="en-US" sz="1800" i="1" dirty="0"/>
              <a:t>docker image </a:t>
            </a:r>
            <a:r>
              <a:rPr lang="en-US" sz="1800" b="1" i="1" dirty="0" smtClean="0"/>
              <a:t>ls</a:t>
            </a:r>
            <a:endParaRPr lang="en-US" sz="1800" b="1" i="1" dirty="0"/>
          </a:p>
          <a:p>
            <a:pPr marL="182880" indent="-457200">
              <a:buFont typeface="Wingdings" panose="05000000000000000000" pitchFamily="2" charset="2"/>
              <a:buChar char="v"/>
            </a:pPr>
            <a:r>
              <a:rPr lang="en-US" sz="1800" i="1" dirty="0"/>
              <a:t>docker image </a:t>
            </a:r>
            <a:r>
              <a:rPr lang="en-US" sz="1800" b="1" i="1" dirty="0" smtClean="0"/>
              <a:t>rmi</a:t>
            </a:r>
          </a:p>
          <a:p>
            <a:pPr marL="182880" indent="-457200">
              <a:buFont typeface="Wingdings" panose="05000000000000000000" pitchFamily="2" charset="2"/>
              <a:buChar char="v"/>
            </a:pPr>
            <a:r>
              <a:rPr lang="en-US" sz="1800" i="1" dirty="0"/>
              <a:t>d</a:t>
            </a:r>
            <a:r>
              <a:rPr lang="en-US" sz="1800" i="1" dirty="0" smtClean="0"/>
              <a:t>ocker image </a:t>
            </a:r>
            <a:r>
              <a:rPr lang="en-US" sz="1800" b="1" i="1" dirty="0" smtClean="0"/>
              <a:t>tag</a:t>
            </a:r>
            <a:endParaRPr lang="en-US" sz="1800" b="1" i="1" dirty="0"/>
          </a:p>
          <a:p>
            <a:pPr indent="-365760">
              <a:buFont typeface="Wingdings" panose="05000000000000000000" pitchFamily="2" charset="2"/>
              <a:buChar char="§"/>
            </a:pPr>
            <a:endParaRPr lang="en-US" sz="1400" dirty="0" smtClean="0"/>
          </a:p>
          <a:p>
            <a:pPr marL="384048" lvl="3" indent="0">
              <a:buFont typeface="Calibri" pitchFamily="34" charset="0"/>
              <a:buNone/>
            </a:pPr>
            <a:endParaRPr lang="en-US" sz="2200" dirty="0" smtClean="0"/>
          </a:p>
        </p:txBody>
      </p:sp>
    </p:spTree>
    <p:extLst>
      <p:ext uri="{BB962C8B-B14F-4D97-AF65-F5344CB8AC3E}">
        <p14:creationId xmlns:p14="http://schemas.microsoft.com/office/powerpoint/2010/main" val="2132723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383323" y="357676"/>
            <a:ext cx="9003323" cy="634877"/>
          </a:xfrm>
        </p:spPr>
        <p:txBody>
          <a:bodyPr>
            <a:normAutofit fontScale="90000"/>
          </a:bodyPr>
          <a:lstStyle/>
          <a:p>
            <a:r>
              <a:rPr lang="en-US" i="1" dirty="0" smtClean="0"/>
              <a:t>To The Terminal!</a:t>
            </a:r>
            <a:endParaRPr lang="en-US" i="1" dirty="0"/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1383323" y="1047262"/>
            <a:ext cx="9308123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2" descr="Image result for Dem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5758" y="1494472"/>
            <a:ext cx="4000500" cy="4000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1446" y="160048"/>
            <a:ext cx="1327592" cy="96269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383323" y="5643253"/>
            <a:ext cx="6022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2. IMAGES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8145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383322" y="357676"/>
            <a:ext cx="9308123" cy="634877"/>
          </a:xfrm>
        </p:spPr>
        <p:txBody>
          <a:bodyPr>
            <a:normAutofit fontScale="90000"/>
          </a:bodyPr>
          <a:lstStyle/>
          <a:p>
            <a:r>
              <a:rPr lang="en-US" i="1" dirty="0" smtClean="0"/>
              <a:t>Containers</a:t>
            </a:r>
            <a:endParaRPr lang="en-US" i="1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383323" y="1047262"/>
            <a:ext cx="9308123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1446" y="160048"/>
            <a:ext cx="1327592" cy="962698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1383323" y="1408601"/>
            <a:ext cx="10058400" cy="475773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365760">
              <a:buFont typeface="Wingdings" panose="05000000000000000000" pitchFamily="2" charset="2"/>
              <a:buChar char="§"/>
            </a:pPr>
            <a:r>
              <a:rPr lang="en-US" sz="2800" dirty="0" smtClean="0"/>
              <a:t>Isolated Group of Processes</a:t>
            </a:r>
            <a:endParaRPr lang="en-US" sz="2800" dirty="0"/>
          </a:p>
          <a:p>
            <a:pPr marL="640080" lvl="1" indent="-365760">
              <a:buFont typeface="Wingdings" panose="05000000000000000000" pitchFamily="2" charset="2"/>
              <a:buChar char="§"/>
            </a:pPr>
            <a:r>
              <a:rPr lang="en-US" i="1" dirty="0" smtClean="0"/>
              <a:t>Private Root File System…. Network Stack…. Process Tree</a:t>
            </a:r>
          </a:p>
          <a:p>
            <a:pPr marL="640080" lvl="1" indent="-365760">
              <a:buFont typeface="Wingdings" panose="05000000000000000000" pitchFamily="2" charset="2"/>
              <a:buChar char="§"/>
            </a:pPr>
            <a:r>
              <a:rPr lang="en-US" i="1" dirty="0" smtClean="0"/>
              <a:t>Unaware They Are Containers</a:t>
            </a:r>
            <a:endParaRPr lang="en-US" i="1" dirty="0"/>
          </a:p>
          <a:p>
            <a:pPr indent="-365760">
              <a:buFont typeface="Wingdings" panose="05000000000000000000" pitchFamily="2" charset="2"/>
              <a:buChar char="§"/>
            </a:pPr>
            <a:r>
              <a:rPr lang="en-US" sz="2800" dirty="0" smtClean="0"/>
              <a:t>Spawned from Images</a:t>
            </a:r>
          </a:p>
          <a:p>
            <a:pPr indent="-365760">
              <a:buFont typeface="Wingdings" panose="05000000000000000000" pitchFamily="2" charset="2"/>
              <a:buChar char="§"/>
            </a:pPr>
            <a:r>
              <a:rPr lang="en-US" sz="2800" dirty="0" smtClean="0"/>
              <a:t>Run Until They Finish Executing</a:t>
            </a:r>
          </a:p>
          <a:p>
            <a:pPr indent="-365760">
              <a:buFont typeface="Wingdings" panose="05000000000000000000" pitchFamily="2" charset="2"/>
              <a:buChar char="§"/>
            </a:pPr>
            <a:r>
              <a:rPr lang="en-US" sz="2800" dirty="0" smtClean="0"/>
              <a:t>“Run-Time” Artifacts</a:t>
            </a:r>
          </a:p>
          <a:p>
            <a:pPr indent="-365760">
              <a:buFont typeface="Wingdings" panose="05000000000000000000" pitchFamily="2" charset="2"/>
              <a:buChar char="§"/>
            </a:pPr>
            <a:endParaRPr lang="en-US" sz="1400" dirty="0" smtClean="0"/>
          </a:p>
          <a:p>
            <a:pPr marL="384048" lvl="3" indent="0">
              <a:buFont typeface="Calibri" pitchFamily="34" charset="0"/>
              <a:buNone/>
            </a:pPr>
            <a:endParaRPr lang="en-US" sz="2200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9824" y="3847070"/>
            <a:ext cx="3025972" cy="1360610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6037383" y="3847070"/>
            <a:ext cx="2751016" cy="2458206"/>
          </a:xfrm>
          <a:prstGeom prst="rect">
            <a:avLst/>
          </a:prstGeom>
        </p:spPr>
        <p:txBody>
          <a:bodyPr vert="horz" lIns="0" tIns="45720" rIns="0" bIns="45720" rtlCol="0">
            <a:normAutofit lnSpcReduction="1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880" indent="-457200">
              <a:buFont typeface="Wingdings" panose="05000000000000000000" pitchFamily="2" charset="2"/>
              <a:buChar char="v"/>
            </a:pPr>
            <a:r>
              <a:rPr lang="en-US" sz="1800" i="1" dirty="0" smtClean="0"/>
              <a:t>docker </a:t>
            </a:r>
            <a:r>
              <a:rPr lang="en-US" sz="1800" b="1" i="1" dirty="0" smtClean="0"/>
              <a:t>create</a:t>
            </a:r>
          </a:p>
          <a:p>
            <a:pPr marL="182880" indent="-457200">
              <a:buFont typeface="Wingdings" panose="05000000000000000000" pitchFamily="2" charset="2"/>
              <a:buChar char="v"/>
            </a:pPr>
            <a:r>
              <a:rPr lang="en-US" sz="1800" i="1" dirty="0"/>
              <a:t>docker </a:t>
            </a:r>
            <a:r>
              <a:rPr lang="en-US" sz="1800" b="1" i="1" dirty="0" smtClean="0"/>
              <a:t>start</a:t>
            </a:r>
            <a:endParaRPr lang="en-US" sz="1800" b="1" i="1" dirty="0"/>
          </a:p>
          <a:p>
            <a:pPr marL="182880" indent="-457200">
              <a:buFont typeface="Wingdings" panose="05000000000000000000" pitchFamily="2" charset="2"/>
              <a:buChar char="v"/>
            </a:pPr>
            <a:r>
              <a:rPr lang="en-US" sz="1800" i="1" dirty="0"/>
              <a:t>docker </a:t>
            </a:r>
            <a:r>
              <a:rPr lang="en-US" sz="1800" b="1" i="1" dirty="0" smtClean="0"/>
              <a:t>stop</a:t>
            </a:r>
          </a:p>
          <a:p>
            <a:pPr marL="182880" indent="-457200">
              <a:buFont typeface="Wingdings" panose="05000000000000000000" pitchFamily="2" charset="2"/>
              <a:buChar char="v"/>
            </a:pPr>
            <a:r>
              <a:rPr lang="en-US" sz="1800" i="1" dirty="0"/>
              <a:t>d</a:t>
            </a:r>
            <a:r>
              <a:rPr lang="en-US" sz="1800" i="1" dirty="0" smtClean="0"/>
              <a:t>ocker</a:t>
            </a:r>
            <a:r>
              <a:rPr lang="en-US" sz="1800" b="1" i="1" dirty="0" smtClean="0"/>
              <a:t> run</a:t>
            </a:r>
          </a:p>
          <a:p>
            <a:pPr marL="182880" indent="-457200">
              <a:buFont typeface="Wingdings" panose="05000000000000000000" pitchFamily="2" charset="2"/>
              <a:buChar char="v"/>
            </a:pPr>
            <a:r>
              <a:rPr lang="en-US" sz="1800" i="1" dirty="0"/>
              <a:t>d</a:t>
            </a:r>
            <a:r>
              <a:rPr lang="en-US" sz="1800" i="1" dirty="0" smtClean="0"/>
              <a:t>ocker</a:t>
            </a:r>
            <a:r>
              <a:rPr lang="en-US" sz="1800" b="1" i="1" dirty="0" smtClean="0"/>
              <a:t> exec</a:t>
            </a:r>
          </a:p>
          <a:p>
            <a:pPr marL="182880" indent="-457200">
              <a:buFont typeface="Wingdings" panose="05000000000000000000" pitchFamily="2" charset="2"/>
              <a:buChar char="v"/>
            </a:pPr>
            <a:r>
              <a:rPr lang="en-US" sz="1800" i="1" dirty="0"/>
              <a:t>d</a:t>
            </a:r>
            <a:r>
              <a:rPr lang="en-US" sz="1800" i="1" dirty="0" smtClean="0"/>
              <a:t>ocker</a:t>
            </a:r>
            <a:r>
              <a:rPr lang="en-US" sz="1800" b="1" i="1" dirty="0" smtClean="0"/>
              <a:t> rm</a:t>
            </a:r>
            <a:endParaRPr lang="en-US" sz="1800" b="1" i="1" dirty="0"/>
          </a:p>
          <a:p>
            <a:pPr indent="-365760">
              <a:buFont typeface="Wingdings" panose="05000000000000000000" pitchFamily="2" charset="2"/>
              <a:buChar char="§"/>
            </a:pPr>
            <a:endParaRPr lang="en-US" sz="1400" dirty="0" smtClean="0"/>
          </a:p>
          <a:p>
            <a:pPr marL="384048" lvl="3" indent="0">
              <a:buFont typeface="Calibri" pitchFamily="34" charset="0"/>
              <a:buNone/>
            </a:pPr>
            <a:endParaRPr lang="en-US" sz="2200" dirty="0" smtClean="0"/>
          </a:p>
        </p:txBody>
      </p:sp>
      <p:sp>
        <p:nvSpPr>
          <p:cNvPr id="4" name="Explosion 2 3"/>
          <p:cNvSpPr/>
          <p:nvPr/>
        </p:nvSpPr>
        <p:spPr>
          <a:xfrm>
            <a:off x="7908326" y="1259623"/>
            <a:ext cx="3237470" cy="1786474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i="1" dirty="0" smtClean="0"/>
              <a:t>YOUR RUNNING APPLICATION!</a:t>
            </a:r>
            <a:endParaRPr lang="en-US" sz="1600" b="1" i="1" dirty="0"/>
          </a:p>
        </p:txBody>
      </p:sp>
    </p:spTree>
    <p:extLst>
      <p:ext uri="{BB962C8B-B14F-4D97-AF65-F5344CB8AC3E}">
        <p14:creationId xmlns:p14="http://schemas.microsoft.com/office/powerpoint/2010/main" val="2215226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383323" y="357676"/>
            <a:ext cx="9003323" cy="634877"/>
          </a:xfrm>
        </p:spPr>
        <p:txBody>
          <a:bodyPr>
            <a:normAutofit fontScale="90000"/>
          </a:bodyPr>
          <a:lstStyle/>
          <a:p>
            <a:r>
              <a:rPr lang="en-US" i="1" dirty="0" smtClean="0"/>
              <a:t>To The Terminal!</a:t>
            </a:r>
            <a:endParaRPr lang="en-US" i="1" dirty="0"/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1383323" y="1047262"/>
            <a:ext cx="9308123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2" descr="Image result for Dem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5758" y="1494472"/>
            <a:ext cx="4000500" cy="4000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1446" y="160048"/>
            <a:ext cx="1327592" cy="96269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383323" y="5643253"/>
            <a:ext cx="6022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3. CONTAINERS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9510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383323" y="357676"/>
            <a:ext cx="8393723" cy="634877"/>
          </a:xfrm>
        </p:spPr>
        <p:txBody>
          <a:bodyPr>
            <a:normAutofit fontScale="90000"/>
          </a:bodyPr>
          <a:lstStyle/>
          <a:p>
            <a:r>
              <a:rPr lang="en-US" i="1" dirty="0" smtClean="0"/>
              <a:t>Containers – Easy Software Admin.</a:t>
            </a:r>
            <a:endParaRPr lang="en-US" i="1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383323" y="1047262"/>
            <a:ext cx="9308123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1446" y="160048"/>
            <a:ext cx="1327592" cy="96269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4927" y="1302707"/>
            <a:ext cx="9326684" cy="4728111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>
            <a:off x="1133231" y="5212862"/>
            <a:ext cx="539261" cy="328246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5339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383322" y="357676"/>
            <a:ext cx="9308123" cy="634877"/>
          </a:xfrm>
        </p:spPr>
        <p:txBody>
          <a:bodyPr>
            <a:normAutofit fontScale="90000"/>
          </a:bodyPr>
          <a:lstStyle/>
          <a:p>
            <a:r>
              <a:rPr lang="en-US" i="1" dirty="0" smtClean="0"/>
              <a:t>Dockerfiles</a:t>
            </a:r>
            <a:endParaRPr lang="en-US" i="1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383323" y="1047262"/>
            <a:ext cx="9308123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1446" y="160048"/>
            <a:ext cx="1327592" cy="962698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1383323" y="1408601"/>
            <a:ext cx="10058400" cy="475773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365760">
              <a:buFont typeface="Wingdings" panose="05000000000000000000" pitchFamily="2" charset="2"/>
              <a:buChar char="§"/>
            </a:pPr>
            <a:r>
              <a:rPr lang="en-US" sz="2800" dirty="0" smtClean="0"/>
              <a:t>Recipes for </a:t>
            </a:r>
            <a:r>
              <a:rPr lang="en-US" sz="2800" b="1" u="sng" dirty="0" smtClean="0"/>
              <a:t>Building</a:t>
            </a:r>
            <a:r>
              <a:rPr lang="en-US" sz="2800" dirty="0" smtClean="0"/>
              <a:t> </a:t>
            </a:r>
            <a:r>
              <a:rPr lang="en-US" sz="2800" b="1" u="sng" dirty="0" smtClean="0"/>
              <a:t>Images</a:t>
            </a:r>
            <a:endParaRPr lang="en-US" sz="2800" b="1" u="sng" dirty="0"/>
          </a:p>
          <a:p>
            <a:pPr marL="640080" lvl="1" indent="-365760">
              <a:buFont typeface="Wingdings" panose="05000000000000000000" pitchFamily="2" charset="2"/>
              <a:buChar char="§"/>
            </a:pPr>
            <a:r>
              <a:rPr lang="en-US" i="1" dirty="0" smtClean="0"/>
              <a:t>Instructions and Shell Commands</a:t>
            </a:r>
            <a:endParaRPr lang="en-US" i="1" dirty="0"/>
          </a:p>
          <a:p>
            <a:pPr indent="-365760">
              <a:buFont typeface="Wingdings" panose="05000000000000000000" pitchFamily="2" charset="2"/>
              <a:buChar char="§"/>
            </a:pPr>
            <a:r>
              <a:rPr lang="en-US" sz="2800" dirty="0" smtClean="0"/>
              <a:t>First Instruction Specifies a Base Image</a:t>
            </a:r>
            <a:endParaRPr lang="en-US" sz="2800" dirty="0"/>
          </a:p>
          <a:p>
            <a:pPr indent="-365760">
              <a:buFont typeface="Wingdings" panose="05000000000000000000" pitchFamily="2" charset="2"/>
              <a:buChar char="§"/>
            </a:pPr>
            <a:r>
              <a:rPr lang="en-US" sz="2800" dirty="0" smtClean="0"/>
              <a:t>Each Command Creates a New Layer</a:t>
            </a:r>
          </a:p>
          <a:p>
            <a:pPr indent="-365760">
              <a:buFont typeface="Wingdings" panose="05000000000000000000" pitchFamily="2" charset="2"/>
              <a:buChar char="§"/>
            </a:pPr>
            <a:r>
              <a:rPr lang="en-US" sz="2800" dirty="0" smtClean="0"/>
              <a:t>Source Code Artifact</a:t>
            </a:r>
          </a:p>
          <a:p>
            <a:pPr lvl="3" indent="-365760">
              <a:buFont typeface="Wingdings" panose="05000000000000000000" pitchFamily="2" charset="2"/>
              <a:buChar char="§"/>
            </a:pPr>
            <a:r>
              <a:rPr lang="en-US" sz="1800" i="1" dirty="0" smtClean="0"/>
              <a:t>Store in Version Control!!</a:t>
            </a:r>
            <a:endParaRPr lang="en-US" sz="1800" i="1" dirty="0"/>
          </a:p>
          <a:p>
            <a:pPr indent="-365760">
              <a:buFont typeface="Wingdings" panose="05000000000000000000" pitchFamily="2" charset="2"/>
              <a:buChar char="§"/>
            </a:pPr>
            <a:endParaRPr lang="en-US" sz="1400" dirty="0" smtClean="0"/>
          </a:p>
          <a:p>
            <a:pPr marL="384048" lvl="3" indent="0">
              <a:buFont typeface="Calibri" pitchFamily="34" charset="0"/>
              <a:buNone/>
            </a:pPr>
            <a:endParaRPr lang="en-US" sz="2200" dirty="0" smtClean="0"/>
          </a:p>
        </p:txBody>
      </p:sp>
      <p:grpSp>
        <p:nvGrpSpPr>
          <p:cNvPr id="3" name="Group 2"/>
          <p:cNvGrpSpPr/>
          <p:nvPr/>
        </p:nvGrpSpPr>
        <p:grpSpPr>
          <a:xfrm>
            <a:off x="6523978" y="4057450"/>
            <a:ext cx="4753621" cy="2108888"/>
            <a:chOff x="6754639" y="4032738"/>
            <a:chExt cx="4687084" cy="2000004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54639" y="4032738"/>
              <a:ext cx="4687084" cy="2000004"/>
            </a:xfrm>
            <a:prstGeom prst="rect">
              <a:avLst/>
            </a:prstGeom>
          </p:spPr>
        </p:pic>
        <p:cxnSp>
          <p:nvCxnSpPr>
            <p:cNvPr id="7" name="Straight Connector 6"/>
            <p:cNvCxnSpPr/>
            <p:nvPr/>
          </p:nvCxnSpPr>
          <p:spPr>
            <a:xfrm flipV="1">
              <a:off x="6817162" y="4235938"/>
              <a:ext cx="287023" cy="1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V="1">
              <a:off x="6817161" y="4384431"/>
              <a:ext cx="709054" cy="1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V="1">
              <a:off x="6817161" y="4587632"/>
              <a:ext cx="208870" cy="2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6817162" y="5742366"/>
              <a:ext cx="427700" cy="9146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flipV="1">
              <a:off x="6817161" y="4747602"/>
              <a:ext cx="208870" cy="2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flipV="1">
              <a:off x="6817161" y="5414103"/>
              <a:ext cx="208870" cy="2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flipV="1">
              <a:off x="6824977" y="5901837"/>
              <a:ext cx="240131" cy="2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Right Arrow 4"/>
          <p:cNvSpPr/>
          <p:nvPr/>
        </p:nvSpPr>
        <p:spPr>
          <a:xfrm>
            <a:off x="6141852" y="4069841"/>
            <a:ext cx="347291" cy="203200"/>
          </a:xfrm>
          <a:prstGeom prst="rightArrow">
            <a:avLst/>
          </a:prstGeom>
          <a:solidFill>
            <a:srgbClr val="FFFF00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7852" y="3958163"/>
            <a:ext cx="1219532" cy="379697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sp>
        <p:nvSpPr>
          <p:cNvPr id="17" name="Right Arrow 16"/>
          <p:cNvSpPr/>
          <p:nvPr/>
        </p:nvSpPr>
        <p:spPr>
          <a:xfrm>
            <a:off x="6141852" y="4634379"/>
            <a:ext cx="347291" cy="203200"/>
          </a:xfrm>
          <a:prstGeom prst="rightArrow">
            <a:avLst/>
          </a:prstGeom>
          <a:solidFill>
            <a:srgbClr val="FFFF00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17852" y="4537321"/>
            <a:ext cx="1198864" cy="367905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38519" y="5269150"/>
            <a:ext cx="1198864" cy="362521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38519" y="5813912"/>
            <a:ext cx="1198864" cy="362521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sp>
        <p:nvSpPr>
          <p:cNvPr id="21" name="Right Arrow 20"/>
          <p:cNvSpPr/>
          <p:nvPr/>
        </p:nvSpPr>
        <p:spPr>
          <a:xfrm>
            <a:off x="6141851" y="5348810"/>
            <a:ext cx="347291" cy="203200"/>
          </a:xfrm>
          <a:prstGeom prst="rightArrow">
            <a:avLst/>
          </a:prstGeom>
          <a:solidFill>
            <a:srgbClr val="FFFF00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/>
          <p:cNvSpPr/>
          <p:nvPr/>
        </p:nvSpPr>
        <p:spPr>
          <a:xfrm>
            <a:off x="6145300" y="5883916"/>
            <a:ext cx="347291" cy="203200"/>
          </a:xfrm>
          <a:prstGeom prst="rightArrow">
            <a:avLst/>
          </a:prstGeom>
          <a:solidFill>
            <a:srgbClr val="FFFF00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Left Brace 12"/>
          <p:cNvSpPr/>
          <p:nvPr/>
        </p:nvSpPr>
        <p:spPr>
          <a:xfrm>
            <a:off x="3805231" y="4171441"/>
            <a:ext cx="848497" cy="1856865"/>
          </a:xfrm>
          <a:prstGeom prst="leftBrace">
            <a:avLst>
              <a:gd name="adj1" fmla="val 8333"/>
              <a:gd name="adj2" fmla="val 4955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2453759" y="4837579"/>
            <a:ext cx="15014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 smtClean="0"/>
              <a:t>New</a:t>
            </a:r>
          </a:p>
          <a:p>
            <a:pPr algn="ctr"/>
            <a:r>
              <a:rPr lang="en-US" b="1" i="1" dirty="0" smtClean="0"/>
              <a:t>Image Layers</a:t>
            </a:r>
            <a:endParaRPr lang="en-US" b="1" i="1" dirty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14464" y="2290811"/>
            <a:ext cx="1963135" cy="1405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406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383323" y="357676"/>
            <a:ext cx="8393723" cy="634877"/>
          </a:xfrm>
        </p:spPr>
        <p:txBody>
          <a:bodyPr>
            <a:normAutofit fontScale="90000"/>
          </a:bodyPr>
          <a:lstStyle/>
          <a:p>
            <a:r>
              <a:rPr lang="en-US" i="1" dirty="0" smtClean="0"/>
              <a:t>“Old World” Problems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383323" y="1408601"/>
            <a:ext cx="10058400" cy="4867153"/>
          </a:xfrm>
        </p:spPr>
        <p:txBody>
          <a:bodyPr>
            <a:normAutofit/>
          </a:bodyPr>
          <a:lstStyle/>
          <a:p>
            <a:pPr indent="-365760">
              <a:buFont typeface="Wingdings" panose="05000000000000000000" pitchFamily="2" charset="2"/>
              <a:buChar char="§"/>
            </a:pPr>
            <a:r>
              <a:rPr lang="en-US" sz="2800" b="1" dirty="0" smtClean="0"/>
              <a:t>Rickety Software </a:t>
            </a:r>
            <a:r>
              <a:rPr lang="en-US" sz="2800" b="1" dirty="0"/>
              <a:t>Delivery </a:t>
            </a:r>
            <a:r>
              <a:rPr lang="en-US" sz="2800" b="1" dirty="0" smtClean="0"/>
              <a:t>Pipelines</a:t>
            </a:r>
            <a:endParaRPr lang="en-US" sz="2800" b="1" dirty="0"/>
          </a:p>
          <a:p>
            <a:pPr marL="1005840" lvl="1" indent="-457200">
              <a:buFont typeface="Arial" panose="020B0604020202020204" pitchFamily="34" charset="0"/>
              <a:buChar char="•"/>
            </a:pPr>
            <a:r>
              <a:rPr lang="en-US" sz="2600" i="1" dirty="0"/>
              <a:t>Different App Behavior in DEV, QA, </a:t>
            </a:r>
            <a:r>
              <a:rPr lang="en-US" sz="2600" i="1" dirty="0" smtClean="0"/>
              <a:t>PROD</a:t>
            </a:r>
            <a:endParaRPr lang="en-US" sz="300" i="1" dirty="0"/>
          </a:p>
          <a:p>
            <a:pPr marL="548640" lvl="1" indent="0">
              <a:buNone/>
            </a:pPr>
            <a:endParaRPr lang="en-US" sz="500" i="1" dirty="0" smtClean="0"/>
          </a:p>
          <a:p>
            <a:pPr marL="548640" lvl="1" indent="0">
              <a:buNone/>
            </a:pPr>
            <a:endParaRPr lang="en-US" sz="500" dirty="0" smtClean="0"/>
          </a:p>
          <a:p>
            <a:pPr marL="0" indent="0">
              <a:buNone/>
            </a:pPr>
            <a:endParaRPr lang="en-US" sz="500" dirty="0" smtClean="0"/>
          </a:p>
          <a:p>
            <a:pPr indent="-365760">
              <a:buFont typeface="Wingdings" panose="05000000000000000000" pitchFamily="2" charset="2"/>
              <a:buChar char="§"/>
            </a:pPr>
            <a:r>
              <a:rPr lang="en-US" sz="2800" b="1" dirty="0" smtClean="0"/>
              <a:t>Poor Resource Utilization</a:t>
            </a:r>
            <a:endParaRPr lang="en-US" sz="2800" b="1" dirty="0"/>
          </a:p>
          <a:p>
            <a:pPr marL="1005840" lvl="1" indent="-457200">
              <a:buFont typeface="Arial" panose="020B0604020202020204" pitchFamily="34" charset="0"/>
              <a:buChar char="•"/>
            </a:pPr>
            <a:r>
              <a:rPr lang="en-US" sz="2600" i="1" dirty="0" smtClean="0"/>
              <a:t>Only </a:t>
            </a:r>
            <a:r>
              <a:rPr lang="en-US" sz="2600" i="1" dirty="0" smtClean="0"/>
              <a:t>a Few Applications </a:t>
            </a:r>
            <a:r>
              <a:rPr lang="en-US" sz="2600" i="1" dirty="0" smtClean="0"/>
              <a:t>per Machine</a:t>
            </a:r>
          </a:p>
          <a:p>
            <a:pPr marL="1005840" lvl="1" indent="-457200">
              <a:buFont typeface="Arial" panose="020B0604020202020204" pitchFamily="34" charset="0"/>
              <a:buChar char="•"/>
            </a:pPr>
            <a:endParaRPr lang="en-US" sz="500" i="1" dirty="0" smtClean="0"/>
          </a:p>
          <a:p>
            <a:pPr marL="1005840" lvl="1" indent="-457200">
              <a:buFont typeface="Arial" panose="020B0604020202020204" pitchFamily="34" charset="0"/>
              <a:buChar char="•"/>
            </a:pPr>
            <a:endParaRPr lang="en-US" sz="500" i="1" dirty="0"/>
          </a:p>
          <a:p>
            <a:pPr marL="1005840" lvl="1" indent="-457200">
              <a:buFont typeface="Arial" panose="020B0604020202020204" pitchFamily="34" charset="0"/>
              <a:buChar char="•"/>
            </a:pPr>
            <a:endParaRPr lang="en-US" sz="300" i="1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sz="2800" dirty="0"/>
              <a:t> </a:t>
            </a:r>
            <a:r>
              <a:rPr lang="en-US" sz="2800" dirty="0" smtClean="0"/>
              <a:t>  </a:t>
            </a:r>
            <a:r>
              <a:rPr lang="en-US" sz="2800" b="1" dirty="0" smtClean="0"/>
              <a:t>Painful </a:t>
            </a:r>
            <a:r>
              <a:rPr lang="en-US" sz="2800" b="1" dirty="0"/>
              <a:t>Software Administration</a:t>
            </a:r>
          </a:p>
          <a:p>
            <a:pPr marL="1005840" lvl="1" indent="-457200">
              <a:buFont typeface="Arial" panose="020B0604020202020204" pitchFamily="34" charset="0"/>
              <a:buChar char="•"/>
            </a:pPr>
            <a:r>
              <a:rPr lang="en-US" sz="2600" i="1" dirty="0"/>
              <a:t>Discovery…. Installation…. Dependencies</a:t>
            </a:r>
          </a:p>
          <a:p>
            <a:pPr marL="0" indent="0">
              <a:buNone/>
            </a:pPr>
            <a:endParaRPr lang="en-US" sz="500" dirty="0"/>
          </a:p>
          <a:p>
            <a:pPr marL="0" indent="0">
              <a:buNone/>
            </a:pPr>
            <a:endParaRPr lang="en-US" sz="4000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383323" y="1047262"/>
            <a:ext cx="9308123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1446" y="160048"/>
            <a:ext cx="1327592" cy="962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345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383323" y="357676"/>
            <a:ext cx="9003323" cy="634877"/>
          </a:xfrm>
        </p:spPr>
        <p:txBody>
          <a:bodyPr>
            <a:normAutofit fontScale="90000"/>
          </a:bodyPr>
          <a:lstStyle/>
          <a:p>
            <a:r>
              <a:rPr lang="en-US" i="1" dirty="0" smtClean="0"/>
              <a:t>To The Terminal!</a:t>
            </a:r>
            <a:endParaRPr lang="en-US" i="1" dirty="0"/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1383323" y="1047262"/>
            <a:ext cx="9308123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2" descr="Image result for Dem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5758" y="1494472"/>
            <a:ext cx="4000500" cy="4000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1446" y="160048"/>
            <a:ext cx="1327592" cy="96269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383323" y="5643253"/>
            <a:ext cx="6022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4. DOCKERFILE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9119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383322" y="357676"/>
            <a:ext cx="9308123" cy="634877"/>
          </a:xfrm>
        </p:spPr>
        <p:txBody>
          <a:bodyPr>
            <a:normAutofit fontScale="90000"/>
          </a:bodyPr>
          <a:lstStyle/>
          <a:p>
            <a:r>
              <a:rPr lang="en-US" i="1" dirty="0" smtClean="0"/>
              <a:t>Registries</a:t>
            </a:r>
            <a:endParaRPr lang="en-US" i="1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383323" y="1047262"/>
            <a:ext cx="9308123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1446" y="160048"/>
            <a:ext cx="1327592" cy="962698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1383323" y="1408601"/>
            <a:ext cx="10058400" cy="475773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365760">
              <a:buFont typeface="Wingdings" panose="05000000000000000000" pitchFamily="2" charset="2"/>
              <a:buChar char="§"/>
            </a:pPr>
            <a:r>
              <a:rPr lang="en-US" sz="2800" dirty="0" smtClean="0"/>
              <a:t>Index of Docker Images</a:t>
            </a:r>
            <a:endParaRPr lang="en-US" sz="2800" dirty="0"/>
          </a:p>
          <a:p>
            <a:pPr marL="640080" lvl="1" indent="-365760">
              <a:buFont typeface="Wingdings" panose="05000000000000000000" pitchFamily="2" charset="2"/>
              <a:buChar char="§"/>
            </a:pPr>
            <a:r>
              <a:rPr lang="en-US" i="1" dirty="0" smtClean="0"/>
              <a:t>Accessible by dockerd via </a:t>
            </a:r>
            <a:r>
              <a:rPr lang="en-US" i="1" dirty="0" smtClean="0"/>
              <a:t>HTTP</a:t>
            </a:r>
          </a:p>
          <a:p>
            <a:pPr marL="274320" lvl="1" indent="0">
              <a:buNone/>
            </a:pPr>
            <a:endParaRPr lang="en-US" sz="400" dirty="0"/>
          </a:p>
          <a:p>
            <a:pPr indent="-365760">
              <a:buFont typeface="Wingdings" panose="05000000000000000000" pitchFamily="2" charset="2"/>
              <a:buChar char="§"/>
            </a:pPr>
            <a:r>
              <a:rPr lang="en-US" sz="2800" dirty="0" smtClean="0"/>
              <a:t>Docker Hub = Hosted Registry by Docker, Inc.</a:t>
            </a:r>
            <a:endParaRPr lang="en-US" sz="2800" dirty="0"/>
          </a:p>
          <a:p>
            <a:pPr marL="640080" lvl="1" indent="-365760">
              <a:buFont typeface="Wingdings" panose="05000000000000000000" pitchFamily="2" charset="2"/>
              <a:buChar char="§"/>
            </a:pPr>
            <a:r>
              <a:rPr lang="en-US" i="1" dirty="0" smtClean="0"/>
              <a:t>Public and Private </a:t>
            </a:r>
            <a:r>
              <a:rPr lang="en-US" i="1" dirty="0" smtClean="0"/>
              <a:t>Repositories</a:t>
            </a:r>
          </a:p>
          <a:p>
            <a:pPr marL="640080" lvl="1" indent="-365760">
              <a:buFont typeface="Wingdings" panose="05000000000000000000" pitchFamily="2" charset="2"/>
              <a:buChar char="§"/>
            </a:pPr>
            <a:r>
              <a:rPr lang="en-US" i="1" dirty="0" smtClean="0"/>
              <a:t>Official vs. No-name</a:t>
            </a:r>
          </a:p>
          <a:p>
            <a:pPr marL="274320" lvl="1" indent="0">
              <a:buNone/>
            </a:pPr>
            <a:endParaRPr lang="en-US" sz="400" dirty="0"/>
          </a:p>
          <a:p>
            <a:pPr indent="-365760">
              <a:buFont typeface="Wingdings" panose="05000000000000000000" pitchFamily="2" charset="2"/>
              <a:buChar char="§"/>
            </a:pPr>
            <a:r>
              <a:rPr lang="en-US" sz="2800" dirty="0" smtClean="0"/>
              <a:t>Other Public Registries Include:</a:t>
            </a:r>
            <a:endParaRPr lang="en-US" sz="2800" dirty="0"/>
          </a:p>
          <a:p>
            <a:pPr marL="640080" lvl="1" indent="-365760">
              <a:buFont typeface="Wingdings" panose="05000000000000000000" pitchFamily="2" charset="2"/>
              <a:buChar char="§"/>
            </a:pPr>
            <a:r>
              <a:rPr lang="en-US" i="1" dirty="0" smtClean="0"/>
              <a:t>Amazon ECR</a:t>
            </a:r>
          </a:p>
          <a:p>
            <a:pPr marL="640080" lvl="1" indent="-365760">
              <a:buFont typeface="Wingdings" panose="05000000000000000000" pitchFamily="2" charset="2"/>
              <a:buChar char="§"/>
            </a:pPr>
            <a:r>
              <a:rPr lang="en-US" i="1" dirty="0" smtClean="0"/>
              <a:t>Google Container Registry</a:t>
            </a:r>
          </a:p>
          <a:p>
            <a:pPr marL="640080" lvl="1" indent="-365760">
              <a:buFont typeface="Wingdings" panose="05000000000000000000" pitchFamily="2" charset="2"/>
              <a:buChar char="§"/>
            </a:pPr>
            <a:r>
              <a:rPr lang="en-US" i="1" dirty="0" smtClean="0"/>
              <a:t>quay.io</a:t>
            </a:r>
          </a:p>
          <a:p>
            <a:pPr marL="274320" lvl="1" indent="0">
              <a:buNone/>
            </a:pPr>
            <a:endParaRPr lang="en-US" sz="400" i="1" dirty="0" smtClean="0"/>
          </a:p>
          <a:p>
            <a:pPr indent="-365760">
              <a:buFont typeface="Wingdings" panose="05000000000000000000" pitchFamily="2" charset="2"/>
              <a:buChar char="§"/>
            </a:pPr>
            <a:r>
              <a:rPr lang="en-US" sz="2800" dirty="0" smtClean="0"/>
              <a:t>Private </a:t>
            </a:r>
            <a:r>
              <a:rPr lang="en-US" sz="2800" dirty="0" smtClean="0"/>
              <a:t>Registries for Sensitive Images</a:t>
            </a:r>
          </a:p>
          <a:p>
            <a:pPr marL="384048" lvl="3" indent="0">
              <a:buFont typeface="Calibri" pitchFamily="34" charset="0"/>
              <a:buNone/>
            </a:pPr>
            <a:endParaRPr lang="en-US" sz="2200" dirty="0" smtClean="0"/>
          </a:p>
        </p:txBody>
      </p:sp>
    </p:spTree>
    <p:extLst>
      <p:ext uri="{BB962C8B-B14F-4D97-AF65-F5344CB8AC3E}">
        <p14:creationId xmlns:p14="http://schemas.microsoft.com/office/powerpoint/2010/main" val="3315072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383322" y="357676"/>
            <a:ext cx="9308123" cy="634877"/>
          </a:xfrm>
        </p:spPr>
        <p:txBody>
          <a:bodyPr>
            <a:normAutofit fontScale="90000"/>
          </a:bodyPr>
          <a:lstStyle/>
          <a:p>
            <a:r>
              <a:rPr lang="en-US" i="1" dirty="0" smtClean="0"/>
              <a:t>Registries</a:t>
            </a:r>
            <a:endParaRPr lang="en-US" i="1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383323" y="1047262"/>
            <a:ext cx="9308123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1446" y="160048"/>
            <a:ext cx="1327592" cy="96269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421" y="1299680"/>
            <a:ext cx="8491924" cy="463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771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383322" y="357676"/>
            <a:ext cx="9308123" cy="634877"/>
          </a:xfrm>
        </p:spPr>
        <p:txBody>
          <a:bodyPr>
            <a:normAutofit fontScale="90000"/>
          </a:bodyPr>
          <a:lstStyle/>
          <a:p>
            <a:r>
              <a:rPr lang="en-US" i="1" dirty="0" smtClean="0"/>
              <a:t>Registries</a:t>
            </a:r>
            <a:endParaRPr lang="en-US" i="1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383323" y="1047262"/>
            <a:ext cx="9308123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1446" y="160048"/>
            <a:ext cx="1327592" cy="96269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0654" y="1190181"/>
            <a:ext cx="6413457" cy="4866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874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383323" y="357676"/>
            <a:ext cx="9003323" cy="634877"/>
          </a:xfrm>
        </p:spPr>
        <p:txBody>
          <a:bodyPr>
            <a:normAutofit fontScale="90000"/>
          </a:bodyPr>
          <a:lstStyle/>
          <a:p>
            <a:r>
              <a:rPr lang="en-US" i="1" dirty="0" smtClean="0"/>
              <a:t>To The Terminal!</a:t>
            </a:r>
            <a:endParaRPr lang="en-US" i="1" dirty="0"/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1383323" y="1047262"/>
            <a:ext cx="9308123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2" descr="Image result for Dem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5758" y="1494472"/>
            <a:ext cx="4000500" cy="4000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1446" y="160048"/>
            <a:ext cx="1327592" cy="96269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383323" y="5643253"/>
            <a:ext cx="6022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search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2525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383323" y="357676"/>
            <a:ext cx="9003323" cy="634877"/>
          </a:xfrm>
        </p:spPr>
        <p:txBody>
          <a:bodyPr>
            <a:normAutofit fontScale="90000"/>
          </a:bodyPr>
          <a:lstStyle/>
          <a:p>
            <a:r>
              <a:rPr lang="en-US" i="1" dirty="0" smtClean="0"/>
              <a:t>Docker Flow</a:t>
            </a:r>
            <a:endParaRPr lang="en-US" i="1" dirty="0"/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1383323" y="1047262"/>
            <a:ext cx="9308123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1446" y="160048"/>
            <a:ext cx="1327592" cy="962698"/>
          </a:xfrm>
          <a:prstGeom prst="rect">
            <a:avLst/>
          </a:prstGeom>
        </p:spPr>
      </p:pic>
      <p:pic>
        <p:nvPicPr>
          <p:cNvPr id="1028" name="Picture 4" descr="Image result for docker workfl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6154" y="1248486"/>
            <a:ext cx="5806831" cy="4677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3303372" y="2443967"/>
            <a:ext cx="371518" cy="424293"/>
            <a:chOff x="416900" y="2075736"/>
            <a:chExt cx="485089" cy="516195"/>
          </a:xfrm>
        </p:grpSpPr>
        <p:sp>
          <p:nvSpPr>
            <p:cNvPr id="7" name="Flowchart: Connector 6"/>
            <p:cNvSpPr/>
            <p:nvPr/>
          </p:nvSpPr>
          <p:spPr>
            <a:xfrm>
              <a:off x="484769" y="2144315"/>
              <a:ext cx="417220" cy="447616"/>
            </a:xfrm>
            <a:prstGeom prst="flowChartConnector">
              <a:avLst/>
            </a:prstGeom>
            <a:solidFill>
              <a:srgbClr val="BEEFFE"/>
            </a:solidFill>
            <a:ln w="9525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16900" y="2075736"/>
              <a:ext cx="445842" cy="4482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i="1" dirty="0" smtClean="0">
                  <a:solidFill>
                    <a:schemeClr val="accent3">
                      <a:lumMod val="50000"/>
                    </a:schemeClr>
                  </a:solidFill>
                  <a:latin typeface="Arial Rounded MT Bold" panose="020F0704030504030204" pitchFamily="34" charset="0"/>
                </a:rPr>
                <a:t>1</a:t>
              </a:r>
              <a:endParaRPr lang="en-US" sz="2400" i="1" dirty="0">
                <a:solidFill>
                  <a:schemeClr val="accent3">
                    <a:lumMod val="50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4347603" y="2500336"/>
            <a:ext cx="371518" cy="461665"/>
            <a:chOff x="416900" y="2075736"/>
            <a:chExt cx="485089" cy="561662"/>
          </a:xfrm>
        </p:grpSpPr>
        <p:sp>
          <p:nvSpPr>
            <p:cNvPr id="11" name="Flowchart: Connector 10"/>
            <p:cNvSpPr/>
            <p:nvPr/>
          </p:nvSpPr>
          <p:spPr>
            <a:xfrm>
              <a:off x="484769" y="2144315"/>
              <a:ext cx="417220" cy="447616"/>
            </a:xfrm>
            <a:prstGeom prst="flowChartConnector">
              <a:avLst/>
            </a:prstGeom>
            <a:solidFill>
              <a:srgbClr val="BEEFFE"/>
            </a:solidFill>
            <a:ln w="9525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16900" y="2075736"/>
              <a:ext cx="445842" cy="5616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i="1" dirty="0" smtClean="0">
                  <a:solidFill>
                    <a:schemeClr val="accent3">
                      <a:lumMod val="50000"/>
                    </a:schemeClr>
                  </a:solidFill>
                  <a:latin typeface="Arial Rounded MT Bold" panose="020F0704030504030204" pitchFamily="34" charset="0"/>
                </a:rPr>
                <a:t>2</a:t>
              </a:r>
              <a:endParaRPr lang="en-US" sz="2400" i="1" dirty="0">
                <a:solidFill>
                  <a:schemeClr val="accent3">
                    <a:lumMod val="50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5596063" y="2350763"/>
            <a:ext cx="371518" cy="461665"/>
            <a:chOff x="416900" y="2075736"/>
            <a:chExt cx="485089" cy="561662"/>
          </a:xfrm>
        </p:grpSpPr>
        <p:sp>
          <p:nvSpPr>
            <p:cNvPr id="14" name="Flowchart: Connector 13"/>
            <p:cNvSpPr/>
            <p:nvPr/>
          </p:nvSpPr>
          <p:spPr>
            <a:xfrm>
              <a:off x="484769" y="2144315"/>
              <a:ext cx="417220" cy="447616"/>
            </a:xfrm>
            <a:prstGeom prst="flowChartConnector">
              <a:avLst/>
            </a:prstGeom>
            <a:solidFill>
              <a:srgbClr val="BEEFFE"/>
            </a:solidFill>
            <a:ln w="9525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16900" y="2075736"/>
              <a:ext cx="445842" cy="5616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i="1" dirty="0" smtClean="0">
                  <a:solidFill>
                    <a:schemeClr val="accent3">
                      <a:lumMod val="50000"/>
                    </a:schemeClr>
                  </a:solidFill>
                  <a:latin typeface="Arial Rounded MT Bold" panose="020F0704030504030204" pitchFamily="34" charset="0"/>
                </a:rPr>
                <a:t>3</a:t>
              </a:r>
              <a:endParaRPr lang="en-US" sz="2400" i="1" dirty="0">
                <a:solidFill>
                  <a:schemeClr val="accent3">
                    <a:lumMod val="50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86273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383323" y="357676"/>
            <a:ext cx="8393723" cy="634877"/>
          </a:xfrm>
        </p:spPr>
        <p:txBody>
          <a:bodyPr>
            <a:normAutofit fontScale="90000"/>
          </a:bodyPr>
          <a:lstStyle/>
          <a:p>
            <a:r>
              <a:rPr lang="en-US" i="1" dirty="0" smtClean="0"/>
              <a:t>Containers</a:t>
            </a:r>
            <a:r>
              <a:rPr lang="en-US" i="1" dirty="0"/>
              <a:t> </a:t>
            </a:r>
            <a:r>
              <a:rPr lang="en-US" i="1" dirty="0" smtClean="0"/>
              <a:t>vs. VM’s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383324" y="1408602"/>
            <a:ext cx="4666748" cy="36205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 smtClean="0"/>
              <a:t>Virtual Machines</a:t>
            </a:r>
          </a:p>
          <a:p>
            <a:pPr lvl="3" indent="-365760">
              <a:buFont typeface="Wingdings" panose="05000000000000000000" pitchFamily="2" charset="2"/>
              <a:buChar char="§"/>
            </a:pPr>
            <a:r>
              <a:rPr lang="en-US" sz="2200" i="1" dirty="0" smtClean="0"/>
              <a:t>Rely on Hypervisor</a:t>
            </a:r>
          </a:p>
          <a:p>
            <a:pPr lvl="3" indent="-365760">
              <a:buFont typeface="Wingdings" panose="05000000000000000000" pitchFamily="2" charset="2"/>
              <a:buChar char="§"/>
            </a:pPr>
            <a:endParaRPr lang="en-US" sz="500" i="1" dirty="0" smtClean="0"/>
          </a:p>
          <a:p>
            <a:pPr lvl="3" indent="-365760">
              <a:buFont typeface="Wingdings" panose="05000000000000000000" pitchFamily="2" charset="2"/>
              <a:buChar char="§"/>
            </a:pPr>
            <a:r>
              <a:rPr lang="en-US" sz="2200" i="1" dirty="0" smtClean="0"/>
              <a:t>Carve up HARDWARE resources</a:t>
            </a:r>
          </a:p>
          <a:p>
            <a:pPr lvl="3" indent="-365760">
              <a:buFont typeface="Wingdings" panose="05000000000000000000" pitchFamily="2" charset="2"/>
              <a:buChar char="§"/>
            </a:pPr>
            <a:endParaRPr lang="en-US" sz="500" i="1" dirty="0" smtClean="0"/>
          </a:p>
          <a:p>
            <a:pPr lvl="3" indent="-365760">
              <a:buFont typeface="Wingdings" panose="05000000000000000000" pitchFamily="2" charset="2"/>
              <a:buChar char="§"/>
            </a:pPr>
            <a:r>
              <a:rPr lang="en-US" sz="2200" i="1" dirty="0" smtClean="0"/>
              <a:t>Bring their own Operating System</a:t>
            </a:r>
          </a:p>
          <a:p>
            <a:pPr lvl="3" indent="-365760">
              <a:buFont typeface="Wingdings" panose="05000000000000000000" pitchFamily="2" charset="2"/>
              <a:buChar char="§"/>
            </a:pPr>
            <a:endParaRPr lang="en-US" sz="500" i="1" dirty="0" smtClean="0"/>
          </a:p>
          <a:p>
            <a:pPr lvl="3" indent="-365760">
              <a:buFont typeface="Wingdings" panose="05000000000000000000" pitchFamily="2" charset="2"/>
              <a:buChar char="§"/>
            </a:pPr>
            <a:r>
              <a:rPr lang="en-US" sz="2200" i="1" dirty="0" smtClean="0"/>
              <a:t>Slower and Heavier than Containers</a:t>
            </a:r>
          </a:p>
          <a:p>
            <a:pPr lvl="3" indent="-365760">
              <a:buFont typeface="Wingdings" panose="05000000000000000000" pitchFamily="2" charset="2"/>
              <a:buChar char="§"/>
            </a:pPr>
            <a:endParaRPr lang="en-US" i="1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383323" y="1047262"/>
            <a:ext cx="9308123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1446" y="160048"/>
            <a:ext cx="1327592" cy="962698"/>
          </a:xfrm>
          <a:prstGeom prst="rect">
            <a:avLst/>
          </a:prstGeom>
        </p:spPr>
      </p:pic>
      <p:pic>
        <p:nvPicPr>
          <p:cNvPr id="1026" name="Picture 2" descr="Image result for vmware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3314" y="4746629"/>
            <a:ext cx="1464640" cy="238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7281" y="5320878"/>
            <a:ext cx="1405806" cy="529112"/>
          </a:xfrm>
          <a:prstGeom prst="rect">
            <a:avLst/>
          </a:prstGeom>
        </p:spPr>
      </p:pic>
      <p:pic>
        <p:nvPicPr>
          <p:cNvPr id="1034" name="Picture 10" descr="Image result for virtualbox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6111" y="4131486"/>
            <a:ext cx="2627747" cy="1445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Image result for vm vs container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0072" y="1408602"/>
            <a:ext cx="5185555" cy="2871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/>
          <p:cNvCxnSpPr/>
          <p:nvPr/>
        </p:nvCxnSpPr>
        <p:spPr>
          <a:xfrm flipH="1">
            <a:off x="10963779" y="2529016"/>
            <a:ext cx="700999" cy="52941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0" name="Picture 2" descr="Image result for openstack logo 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7409" y="4668579"/>
            <a:ext cx="1368675" cy="1368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Image result for kvm logo 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6397" y="5390539"/>
            <a:ext cx="1527174" cy="483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1279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383323" y="357676"/>
            <a:ext cx="8393723" cy="634877"/>
          </a:xfrm>
        </p:spPr>
        <p:txBody>
          <a:bodyPr>
            <a:normAutofit fontScale="90000"/>
          </a:bodyPr>
          <a:lstStyle/>
          <a:p>
            <a:r>
              <a:rPr lang="en-US" i="1" dirty="0" smtClean="0"/>
              <a:t>Docker in the Software Stack</a:t>
            </a:r>
            <a:endParaRPr lang="en-US" i="1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383323" y="1047262"/>
            <a:ext cx="9308123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/>
          <p:cNvGrpSpPr/>
          <p:nvPr/>
        </p:nvGrpSpPr>
        <p:grpSpPr>
          <a:xfrm>
            <a:off x="8162512" y="4323338"/>
            <a:ext cx="2645531" cy="795517"/>
            <a:chOff x="7521146" y="3572904"/>
            <a:chExt cx="3418703" cy="1147377"/>
          </a:xfrm>
        </p:grpSpPr>
        <p:pic>
          <p:nvPicPr>
            <p:cNvPr id="13" name="Picture 2" descr="Image result for windows 2016 logo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94789" y="4009316"/>
              <a:ext cx="1085814" cy="4846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4" descr="Image result for ubuntu 16 logo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07950" y="4035227"/>
              <a:ext cx="776868" cy="5410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6" descr="Image result for centos 7 logo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29340" y="4009317"/>
              <a:ext cx="572578" cy="5725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Rounded Rectangle 15"/>
            <p:cNvSpPr/>
            <p:nvPr/>
          </p:nvSpPr>
          <p:spPr>
            <a:xfrm>
              <a:off x="7521146" y="3805881"/>
              <a:ext cx="3418703" cy="914400"/>
            </a:xfrm>
            <a:prstGeom prst="roundRect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" name="Picture 10" descr="Related image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69380" y="3572904"/>
              <a:ext cx="465953" cy="4659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12" descr="Image result for security icon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23391" y="3632885"/>
              <a:ext cx="345989" cy="3459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9" name="Group 18"/>
          <p:cNvGrpSpPr/>
          <p:nvPr/>
        </p:nvGrpSpPr>
        <p:grpSpPr>
          <a:xfrm>
            <a:off x="8300255" y="2152446"/>
            <a:ext cx="2507788" cy="819778"/>
            <a:chOff x="7521145" y="1249492"/>
            <a:chExt cx="3418703" cy="1191915"/>
          </a:xfrm>
        </p:grpSpPr>
        <p:sp>
          <p:nvSpPr>
            <p:cNvPr id="23" name="Rounded Rectangle 22"/>
            <p:cNvSpPr/>
            <p:nvPr/>
          </p:nvSpPr>
          <p:spPr>
            <a:xfrm>
              <a:off x="7521145" y="1527007"/>
              <a:ext cx="3418703" cy="914400"/>
            </a:xfrm>
            <a:prstGeom prst="roundRect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4" name="Picture 24" descr="Related image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49618" y="1329607"/>
              <a:ext cx="305474" cy="3635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26" descr="Image result for permissions icon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02794" y="1249492"/>
              <a:ext cx="482749" cy="4827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6" name="Picture 28" descr="Image result for database design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2794" y="1209013"/>
            <a:ext cx="995249" cy="740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4" name="Straight Connector 33"/>
          <p:cNvCxnSpPr/>
          <p:nvPr/>
        </p:nvCxnSpPr>
        <p:spPr>
          <a:xfrm>
            <a:off x="1374411" y="5289495"/>
            <a:ext cx="9424720" cy="247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1383323" y="4235876"/>
            <a:ext cx="9424720" cy="247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1374411" y="3169900"/>
            <a:ext cx="9424720" cy="247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1383323" y="2093833"/>
            <a:ext cx="9424720" cy="247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2" descr="Image result for windows 2016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1949" y="5633716"/>
            <a:ext cx="840247" cy="33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4" descr="Image result for ubuntu 16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0909" y="5651681"/>
            <a:ext cx="601172" cy="375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6" descr="Image result for centos 7 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3621" y="5633717"/>
            <a:ext cx="443084" cy="396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TextBox 43"/>
          <p:cNvSpPr txBox="1"/>
          <p:nvPr/>
        </p:nvSpPr>
        <p:spPr>
          <a:xfrm>
            <a:off x="1374411" y="5587550"/>
            <a:ext cx="279262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b="1" dirty="0" smtClean="0"/>
              <a:t>1. Base Image</a:t>
            </a:r>
            <a:endParaRPr lang="en-US" sz="2400" b="1" dirty="0"/>
          </a:p>
        </p:txBody>
      </p:sp>
      <p:sp>
        <p:nvSpPr>
          <p:cNvPr id="45" name="TextBox 44"/>
          <p:cNvSpPr txBox="1"/>
          <p:nvPr/>
        </p:nvSpPr>
        <p:spPr>
          <a:xfrm>
            <a:off x="4415818" y="5587550"/>
            <a:ext cx="3814709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i="1" dirty="0"/>
              <a:t>~ </a:t>
            </a:r>
            <a:r>
              <a:rPr lang="en-US" sz="2400" i="1" dirty="0" smtClean="0"/>
              <a:t>   Virtual Machines… AMI’s</a:t>
            </a:r>
            <a:endParaRPr lang="en-US" sz="2400" i="1" dirty="0"/>
          </a:p>
        </p:txBody>
      </p:sp>
      <p:sp>
        <p:nvSpPr>
          <p:cNvPr id="46" name="TextBox 45"/>
          <p:cNvSpPr txBox="1"/>
          <p:nvPr/>
        </p:nvSpPr>
        <p:spPr>
          <a:xfrm>
            <a:off x="1374411" y="4561243"/>
            <a:ext cx="279262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b="1" dirty="0"/>
              <a:t>2</a:t>
            </a:r>
            <a:r>
              <a:rPr lang="en-US" sz="2400" b="1" dirty="0" smtClean="0"/>
              <a:t>. Custom Image</a:t>
            </a:r>
            <a:endParaRPr lang="en-US" sz="2400" b="1" dirty="0"/>
          </a:p>
        </p:txBody>
      </p:sp>
      <p:sp>
        <p:nvSpPr>
          <p:cNvPr id="47" name="TextBox 46"/>
          <p:cNvSpPr txBox="1"/>
          <p:nvPr/>
        </p:nvSpPr>
        <p:spPr>
          <a:xfrm>
            <a:off x="4406906" y="4561243"/>
            <a:ext cx="3298359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i="1" dirty="0" smtClean="0"/>
              <a:t>~    “Hardened” AMI’s</a:t>
            </a:r>
            <a:endParaRPr lang="en-US" sz="2400" i="1" dirty="0"/>
          </a:p>
        </p:txBody>
      </p:sp>
      <p:sp>
        <p:nvSpPr>
          <p:cNvPr id="48" name="TextBox 47"/>
          <p:cNvSpPr txBox="1"/>
          <p:nvPr/>
        </p:nvSpPr>
        <p:spPr>
          <a:xfrm>
            <a:off x="1374411" y="3473558"/>
            <a:ext cx="279262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b="1" dirty="0"/>
              <a:t>3</a:t>
            </a:r>
            <a:r>
              <a:rPr lang="en-US" sz="2400" b="1" dirty="0" smtClean="0"/>
              <a:t>. Base Application</a:t>
            </a:r>
            <a:endParaRPr lang="en-US" sz="2400" b="1" dirty="0"/>
          </a:p>
        </p:txBody>
      </p:sp>
      <p:sp>
        <p:nvSpPr>
          <p:cNvPr id="49" name="TextBox 48"/>
          <p:cNvSpPr txBox="1"/>
          <p:nvPr/>
        </p:nvSpPr>
        <p:spPr>
          <a:xfrm>
            <a:off x="4415818" y="3473558"/>
            <a:ext cx="3814709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i="1" dirty="0"/>
              <a:t>~ </a:t>
            </a:r>
            <a:r>
              <a:rPr lang="en-US" sz="2400" i="1" dirty="0" smtClean="0"/>
              <a:t>   Software Tools (Generic)</a:t>
            </a:r>
            <a:endParaRPr lang="en-US" sz="2400" i="1" dirty="0"/>
          </a:p>
        </p:txBody>
      </p:sp>
      <p:sp>
        <p:nvSpPr>
          <p:cNvPr id="50" name="TextBox 49"/>
          <p:cNvSpPr txBox="1"/>
          <p:nvPr/>
        </p:nvSpPr>
        <p:spPr>
          <a:xfrm>
            <a:off x="1374410" y="2402167"/>
            <a:ext cx="2971679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b="1" dirty="0"/>
              <a:t>4</a:t>
            </a:r>
            <a:r>
              <a:rPr lang="en-US" sz="2400" b="1" dirty="0" smtClean="0"/>
              <a:t>. Base Configuration</a:t>
            </a:r>
            <a:endParaRPr lang="en-US" sz="2400" b="1" dirty="0"/>
          </a:p>
        </p:txBody>
      </p:sp>
      <p:sp>
        <p:nvSpPr>
          <p:cNvPr id="51" name="TextBox 50"/>
          <p:cNvSpPr txBox="1"/>
          <p:nvPr/>
        </p:nvSpPr>
        <p:spPr>
          <a:xfrm>
            <a:off x="4415818" y="2402167"/>
            <a:ext cx="3814709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i="1" dirty="0"/>
              <a:t>~ </a:t>
            </a:r>
            <a:r>
              <a:rPr lang="en-US" sz="2400" i="1" dirty="0" smtClean="0"/>
              <a:t>   Software Tools Wired Up</a:t>
            </a:r>
            <a:endParaRPr lang="en-US" sz="2400" i="1" dirty="0"/>
          </a:p>
        </p:txBody>
      </p:sp>
      <p:sp>
        <p:nvSpPr>
          <p:cNvPr id="52" name="TextBox 51"/>
          <p:cNvSpPr txBox="1"/>
          <p:nvPr/>
        </p:nvSpPr>
        <p:spPr>
          <a:xfrm>
            <a:off x="1374411" y="1313850"/>
            <a:ext cx="2978391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b="1" dirty="0"/>
              <a:t>5</a:t>
            </a:r>
            <a:r>
              <a:rPr lang="en-US" sz="2400" b="1" dirty="0" smtClean="0"/>
              <a:t>. Custom Application</a:t>
            </a:r>
            <a:endParaRPr lang="en-US" sz="2400" b="1" dirty="0"/>
          </a:p>
        </p:txBody>
      </p:sp>
      <p:sp>
        <p:nvSpPr>
          <p:cNvPr id="53" name="TextBox 52"/>
          <p:cNvSpPr txBox="1"/>
          <p:nvPr/>
        </p:nvSpPr>
        <p:spPr>
          <a:xfrm>
            <a:off x="4415818" y="1313850"/>
            <a:ext cx="3408668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i="1" dirty="0" smtClean="0"/>
              <a:t>~    Your Logic; Algorithms</a:t>
            </a:r>
            <a:endParaRPr lang="en-US" sz="2400" i="1" dirty="0"/>
          </a:p>
        </p:txBody>
      </p:sp>
      <p:sp>
        <p:nvSpPr>
          <p:cNvPr id="3" name="Left Brace 2"/>
          <p:cNvSpPr/>
          <p:nvPr/>
        </p:nvSpPr>
        <p:spPr>
          <a:xfrm>
            <a:off x="839893" y="1408670"/>
            <a:ext cx="496427" cy="2526553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Picture 4" descr="Related image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3" y="2318459"/>
            <a:ext cx="830910" cy="830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691446" y="160048"/>
            <a:ext cx="1327592" cy="962698"/>
          </a:xfrm>
          <a:prstGeom prst="rect">
            <a:avLst/>
          </a:prstGeom>
        </p:spPr>
      </p:pic>
      <p:pic>
        <p:nvPicPr>
          <p:cNvPr id="1026" name="Picture 2" descr="Image result for nginx logo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9906" y="3623506"/>
            <a:ext cx="695746" cy="146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2" descr="Image result for nginx logo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4426" y="2558442"/>
            <a:ext cx="706705" cy="149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python logo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007" y="3548335"/>
            <a:ext cx="991506" cy="495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4" descr="Image result for python logo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007" y="2466265"/>
            <a:ext cx="991506" cy="495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postgresql logo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5792" y="3672815"/>
            <a:ext cx="977590" cy="448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6" descr="Image result for postgresql logo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5792" y="2553590"/>
            <a:ext cx="977590" cy="448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386515" y="1198610"/>
            <a:ext cx="1190180" cy="813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16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383323" y="357676"/>
            <a:ext cx="9003323" cy="634877"/>
          </a:xfrm>
        </p:spPr>
        <p:txBody>
          <a:bodyPr>
            <a:normAutofit fontScale="90000"/>
          </a:bodyPr>
          <a:lstStyle/>
          <a:p>
            <a:r>
              <a:rPr lang="en-US" i="1" dirty="0" smtClean="0"/>
              <a:t>To The Terminal!</a:t>
            </a:r>
            <a:endParaRPr lang="en-US" i="1" dirty="0"/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1383323" y="1047262"/>
            <a:ext cx="9308123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2" descr="Image result for Dem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5758" y="1494472"/>
            <a:ext cx="4000500" cy="4000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1446" y="160048"/>
            <a:ext cx="1327592" cy="96269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383323" y="5643253"/>
            <a:ext cx="8230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6. PROCESS ISOLATION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262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383323" y="357676"/>
            <a:ext cx="9003323" cy="634877"/>
          </a:xfrm>
        </p:spPr>
        <p:txBody>
          <a:bodyPr>
            <a:normAutofit fontScale="90000"/>
          </a:bodyPr>
          <a:lstStyle/>
          <a:p>
            <a:r>
              <a:rPr lang="en-US" i="1" dirty="0" smtClean="0"/>
              <a:t>Container Mgmt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383323" y="1408601"/>
            <a:ext cx="10058400" cy="485152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 smtClean="0"/>
              <a:t>WHO MANAGES</a:t>
            </a:r>
            <a:r>
              <a:rPr lang="en-US" sz="2800" b="1" dirty="0" smtClean="0"/>
              <a:t>:</a:t>
            </a:r>
            <a:endParaRPr lang="en-US" sz="2800" b="1" dirty="0" smtClean="0"/>
          </a:p>
          <a:p>
            <a:pPr marL="0" indent="0">
              <a:buNone/>
            </a:pPr>
            <a:endParaRPr lang="en-US" sz="500" dirty="0"/>
          </a:p>
          <a:p>
            <a:pPr indent="-365760">
              <a:buFont typeface="Wingdings" panose="05000000000000000000" pitchFamily="2" charset="2"/>
              <a:buChar char="§"/>
            </a:pPr>
            <a:r>
              <a:rPr lang="en-US" sz="2800" dirty="0"/>
              <a:t>Container Sprawl?</a:t>
            </a:r>
          </a:p>
          <a:p>
            <a:pPr indent="-365760">
              <a:buFont typeface="Wingdings" panose="05000000000000000000" pitchFamily="2" charset="2"/>
              <a:buChar char="§"/>
            </a:pPr>
            <a:endParaRPr lang="en-US" sz="2800" dirty="0" smtClean="0"/>
          </a:p>
          <a:p>
            <a:pPr indent="-365760">
              <a:buFont typeface="Wingdings" panose="05000000000000000000" pitchFamily="2" charset="2"/>
              <a:buChar char="§"/>
            </a:pPr>
            <a:r>
              <a:rPr lang="en-US" sz="2800" dirty="0" smtClean="0"/>
              <a:t>Container </a:t>
            </a:r>
            <a:r>
              <a:rPr lang="en-US" sz="2800" dirty="0" smtClean="0"/>
              <a:t>Orchestration?</a:t>
            </a:r>
          </a:p>
          <a:p>
            <a:pPr marL="0" indent="0">
              <a:buNone/>
            </a:pPr>
            <a:endParaRPr lang="en-US" sz="500" dirty="0" smtClean="0"/>
          </a:p>
          <a:p>
            <a:pPr marL="0" indent="0">
              <a:buNone/>
            </a:pPr>
            <a:endParaRPr lang="en-US" sz="500" dirty="0"/>
          </a:p>
          <a:p>
            <a:pPr indent="-365760">
              <a:buFont typeface="Wingdings" panose="05000000000000000000" pitchFamily="2" charset="2"/>
              <a:buChar char="§"/>
            </a:pPr>
            <a:r>
              <a:rPr lang="en-US" sz="2800" dirty="0" smtClean="0"/>
              <a:t>Container Failure and Recovery?</a:t>
            </a:r>
          </a:p>
          <a:p>
            <a:pPr marL="0" indent="0">
              <a:buNone/>
            </a:pPr>
            <a:endParaRPr lang="en-US" sz="500" dirty="0"/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1383323" y="1047262"/>
            <a:ext cx="9308123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1446" y="160048"/>
            <a:ext cx="1327592" cy="962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171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383323" y="357676"/>
            <a:ext cx="8393723" cy="634877"/>
          </a:xfrm>
        </p:spPr>
        <p:txBody>
          <a:bodyPr>
            <a:normAutofit fontScale="90000"/>
          </a:bodyPr>
          <a:lstStyle/>
          <a:p>
            <a:r>
              <a:rPr lang="en-US" i="1" dirty="0" smtClean="0"/>
              <a:t>Solution – Containers!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383322" y="1408601"/>
            <a:ext cx="7866199" cy="476154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800" b="1" dirty="0" smtClean="0"/>
              <a:t>CONTAINERS ARE:</a:t>
            </a:r>
          </a:p>
          <a:p>
            <a:pPr marL="0" indent="0">
              <a:buNone/>
            </a:pPr>
            <a:endParaRPr lang="en-US" sz="500" b="1" dirty="0" smtClean="0"/>
          </a:p>
          <a:p>
            <a:pPr indent="-365760">
              <a:buFont typeface="Wingdings" panose="05000000000000000000" pitchFamily="2" charset="2"/>
              <a:buChar char="§"/>
            </a:pPr>
            <a:r>
              <a:rPr lang="en-US" sz="2800" b="1" u="sng" dirty="0" smtClean="0"/>
              <a:t>Isolated</a:t>
            </a:r>
            <a:r>
              <a:rPr lang="en-US" sz="2800" b="1" dirty="0" smtClean="0"/>
              <a:t> Processing Environments</a:t>
            </a:r>
            <a:endParaRPr lang="en-US" sz="2800" b="1" dirty="0"/>
          </a:p>
          <a:p>
            <a:pPr lvl="3" indent="-365760">
              <a:buFont typeface="Wingdings" panose="05000000000000000000" pitchFamily="2" charset="2"/>
              <a:buChar char="§"/>
            </a:pPr>
            <a:r>
              <a:rPr lang="en-US" sz="2200" i="1" dirty="0" smtClean="0"/>
              <a:t>Can include their own network, storage, etc.</a:t>
            </a:r>
          </a:p>
          <a:p>
            <a:pPr lvl="3" indent="-365760">
              <a:buFont typeface="Wingdings" panose="05000000000000000000" pitchFamily="2" charset="2"/>
              <a:buChar char="§"/>
            </a:pPr>
            <a:r>
              <a:rPr lang="en-US" sz="2200" i="1" dirty="0" smtClean="0"/>
              <a:t>Host system houses containers</a:t>
            </a:r>
          </a:p>
          <a:p>
            <a:pPr marL="384048" lvl="3" indent="0">
              <a:buNone/>
            </a:pPr>
            <a:endParaRPr lang="en-US" b="1" dirty="0" smtClean="0"/>
          </a:p>
          <a:p>
            <a:pPr indent="-365760">
              <a:buFont typeface="Wingdings" panose="05000000000000000000" pitchFamily="2" charset="2"/>
              <a:buChar char="§"/>
            </a:pPr>
            <a:r>
              <a:rPr lang="en-US" sz="2800" b="1" dirty="0" smtClean="0"/>
              <a:t>Purpose: To Run an Application or Service</a:t>
            </a:r>
          </a:p>
          <a:p>
            <a:pPr lvl="3" indent="-365760">
              <a:buFont typeface="Wingdings" panose="05000000000000000000" pitchFamily="2" charset="2"/>
              <a:buChar char="§"/>
            </a:pPr>
            <a:r>
              <a:rPr lang="en-US" sz="2200" i="1" dirty="0" smtClean="0"/>
              <a:t>Includes EVERYTHING – (Small) OS…. Files…. Dependencies</a:t>
            </a:r>
          </a:p>
          <a:p>
            <a:pPr marL="384048" lvl="3" indent="0">
              <a:buNone/>
            </a:pPr>
            <a:endParaRPr lang="en-US" i="1" dirty="0" smtClean="0"/>
          </a:p>
          <a:p>
            <a:pPr indent="-365760">
              <a:buFont typeface="Wingdings" panose="05000000000000000000" pitchFamily="2" charset="2"/>
              <a:buChar char="§"/>
            </a:pPr>
            <a:r>
              <a:rPr lang="en-US" sz="2800" b="1" dirty="0" smtClean="0"/>
              <a:t>Lightweight</a:t>
            </a:r>
            <a:endParaRPr lang="en-US" sz="2800" b="1" dirty="0"/>
          </a:p>
          <a:p>
            <a:pPr lvl="3" indent="-365760">
              <a:buFont typeface="Wingdings" panose="05000000000000000000" pitchFamily="2" charset="2"/>
              <a:buChar char="§"/>
            </a:pPr>
            <a:r>
              <a:rPr lang="en-US" sz="2200" i="1" dirty="0" smtClean="0"/>
              <a:t>Minimum requirements to run</a:t>
            </a:r>
          </a:p>
          <a:p>
            <a:pPr lvl="3" indent="-365760">
              <a:buFont typeface="Wingdings" panose="05000000000000000000" pitchFamily="2" charset="2"/>
              <a:buChar char="§"/>
            </a:pPr>
            <a:r>
              <a:rPr lang="en-US" sz="2200" i="1" dirty="0" smtClean="0"/>
              <a:t>FAST!!!</a:t>
            </a:r>
            <a:endParaRPr lang="en-US" sz="2200" i="1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383323" y="1047262"/>
            <a:ext cx="9308123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1446" y="160048"/>
            <a:ext cx="1327592" cy="962698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7958124" y="1365014"/>
            <a:ext cx="2823938" cy="2199469"/>
            <a:chOff x="8528482" y="1408601"/>
            <a:chExt cx="3069516" cy="2380770"/>
          </a:xfrm>
        </p:grpSpPr>
        <p:pic>
          <p:nvPicPr>
            <p:cNvPr id="2050" name="Picture 2" descr="Image result for linux filesystem hierarchy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71942" y="2548958"/>
              <a:ext cx="2126056" cy="10070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 descr="Image result for linux logo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30744" y="2766119"/>
              <a:ext cx="747523" cy="8857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6" name="Picture 8" descr="Image result for python logo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28482" y="2068121"/>
              <a:ext cx="1442078" cy="7210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0" name="Picture 12" descr="Image result for nginx logo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08284" y="1675169"/>
              <a:ext cx="1127316" cy="2378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2" name="Picture 14" descr="Related image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38145" y="1495189"/>
              <a:ext cx="607667" cy="6179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4" name="Picture 16" descr="Image result for django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14280" y="2139814"/>
              <a:ext cx="1139997" cy="3942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Rounded Rectangle 3"/>
            <p:cNvSpPr/>
            <p:nvPr/>
          </p:nvSpPr>
          <p:spPr>
            <a:xfrm>
              <a:off x="8765059" y="1408601"/>
              <a:ext cx="2832939" cy="2380770"/>
            </a:xfrm>
            <a:prstGeom prst="roundRect">
              <a:avLst/>
            </a:prstGeom>
            <a:noFill/>
            <a:ln>
              <a:prstDash val="dash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94398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383323" y="357676"/>
            <a:ext cx="9003323" cy="634877"/>
          </a:xfrm>
        </p:spPr>
        <p:txBody>
          <a:bodyPr>
            <a:normAutofit fontScale="90000"/>
          </a:bodyPr>
          <a:lstStyle/>
          <a:p>
            <a:r>
              <a:rPr lang="en-US" i="1" dirty="0" smtClean="0"/>
              <a:t>Container Mgmt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828166" y="2245931"/>
            <a:ext cx="4184298" cy="1186318"/>
          </a:xfrm>
        </p:spPr>
        <p:txBody>
          <a:bodyPr>
            <a:normAutofit/>
          </a:bodyPr>
          <a:lstStyle/>
          <a:p>
            <a:pPr indent="-365760">
              <a:buFont typeface="Wingdings" panose="05000000000000000000" pitchFamily="2" charset="2"/>
              <a:buChar char="§"/>
            </a:pPr>
            <a:r>
              <a:rPr lang="en-US" sz="2800" dirty="0" smtClean="0"/>
              <a:t>Initial Launch</a:t>
            </a:r>
            <a:endParaRPr lang="en-US" sz="2800" dirty="0"/>
          </a:p>
          <a:p>
            <a:pPr indent="-365760">
              <a:buFont typeface="Wingdings" panose="05000000000000000000" pitchFamily="2" charset="2"/>
              <a:buChar char="§"/>
            </a:pPr>
            <a:r>
              <a:rPr lang="en-US" sz="2800" dirty="0" smtClean="0"/>
              <a:t>Service Discovery</a:t>
            </a:r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1383323" y="1047262"/>
            <a:ext cx="9308123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/>
          <p:cNvGrpSpPr/>
          <p:nvPr/>
        </p:nvGrpSpPr>
        <p:grpSpPr>
          <a:xfrm>
            <a:off x="4781618" y="4222443"/>
            <a:ext cx="2057868" cy="2031140"/>
            <a:chOff x="5750604" y="1309524"/>
            <a:chExt cx="2057868" cy="2031140"/>
          </a:xfrm>
        </p:grpSpPr>
        <p:pic>
          <p:nvPicPr>
            <p:cNvPr id="19" name="Picture 8" descr="Related image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50604" y="1309524"/>
              <a:ext cx="2057868" cy="20311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5" name="Group 24"/>
            <p:cNvGrpSpPr/>
            <p:nvPr/>
          </p:nvGrpSpPr>
          <p:grpSpPr>
            <a:xfrm>
              <a:off x="6041465" y="1412946"/>
              <a:ext cx="506648" cy="646331"/>
              <a:chOff x="416900" y="2075736"/>
              <a:chExt cx="485089" cy="627578"/>
            </a:xfrm>
          </p:grpSpPr>
          <p:sp>
            <p:nvSpPr>
              <p:cNvPr id="26" name="Flowchart: Connector 25"/>
              <p:cNvSpPr/>
              <p:nvPr/>
            </p:nvSpPr>
            <p:spPr>
              <a:xfrm>
                <a:off x="484769" y="2144315"/>
                <a:ext cx="417220" cy="447616"/>
              </a:xfrm>
              <a:prstGeom prst="flowChartConnector">
                <a:avLst/>
              </a:prstGeom>
              <a:solidFill>
                <a:srgbClr val="BEEFFE"/>
              </a:solidFill>
              <a:ln w="9525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416900" y="2075736"/>
                <a:ext cx="445842" cy="6275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600" i="1" dirty="0" smtClean="0">
                    <a:solidFill>
                      <a:schemeClr val="accent3">
                        <a:lumMod val="50000"/>
                      </a:schemeClr>
                    </a:solidFill>
                    <a:latin typeface="Arial Rounded MT Bold" panose="020F0704030504030204" pitchFamily="34" charset="0"/>
                  </a:rPr>
                  <a:t>2</a:t>
                </a:r>
                <a:endParaRPr lang="en-US" sz="3600" i="1" dirty="0">
                  <a:solidFill>
                    <a:schemeClr val="accent3">
                      <a:lumMod val="50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</p:grpSp>
      </p:grpSp>
      <p:grpSp>
        <p:nvGrpSpPr>
          <p:cNvPr id="9" name="Group 8"/>
          <p:cNvGrpSpPr/>
          <p:nvPr/>
        </p:nvGrpSpPr>
        <p:grpSpPr>
          <a:xfrm>
            <a:off x="1576062" y="4235189"/>
            <a:ext cx="2005649" cy="2005649"/>
            <a:chOff x="4296976" y="4314730"/>
            <a:chExt cx="2005649" cy="2005649"/>
          </a:xfrm>
        </p:grpSpPr>
        <p:pic>
          <p:nvPicPr>
            <p:cNvPr id="18" name="Picture 2" descr="Image result for aws ecs logo 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6976" y="4314730"/>
              <a:ext cx="2005649" cy="20056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8" name="Group 27"/>
            <p:cNvGrpSpPr/>
            <p:nvPr/>
          </p:nvGrpSpPr>
          <p:grpSpPr>
            <a:xfrm>
              <a:off x="4619711" y="4373531"/>
              <a:ext cx="506648" cy="646331"/>
              <a:chOff x="416900" y="2075736"/>
              <a:chExt cx="485089" cy="627578"/>
            </a:xfrm>
          </p:grpSpPr>
          <p:sp>
            <p:nvSpPr>
              <p:cNvPr id="29" name="Flowchart: Connector 28"/>
              <p:cNvSpPr/>
              <p:nvPr/>
            </p:nvSpPr>
            <p:spPr>
              <a:xfrm>
                <a:off x="484769" y="2144315"/>
                <a:ext cx="417220" cy="447616"/>
              </a:xfrm>
              <a:prstGeom prst="flowChartConnector">
                <a:avLst/>
              </a:prstGeom>
              <a:solidFill>
                <a:srgbClr val="BEEFFE"/>
              </a:solidFill>
              <a:ln w="9525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416900" y="2075736"/>
                <a:ext cx="445842" cy="6275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600" i="1" dirty="0" smtClean="0">
                    <a:solidFill>
                      <a:schemeClr val="accent3">
                        <a:lumMod val="50000"/>
                      </a:schemeClr>
                    </a:solidFill>
                    <a:latin typeface="Arial Rounded MT Bold" panose="020F0704030504030204" pitchFamily="34" charset="0"/>
                  </a:rPr>
                  <a:t>1</a:t>
                </a:r>
                <a:endParaRPr lang="en-US" sz="3600" i="1" dirty="0">
                  <a:solidFill>
                    <a:schemeClr val="accent3">
                      <a:lumMod val="50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</p:grpSp>
      </p:grpSp>
      <p:grpSp>
        <p:nvGrpSpPr>
          <p:cNvPr id="14" name="Group 13"/>
          <p:cNvGrpSpPr/>
          <p:nvPr/>
        </p:nvGrpSpPr>
        <p:grpSpPr>
          <a:xfrm>
            <a:off x="7870590" y="4316799"/>
            <a:ext cx="2203978" cy="1781576"/>
            <a:chOff x="7870590" y="4316799"/>
            <a:chExt cx="2203978" cy="1781576"/>
          </a:xfrm>
        </p:grpSpPr>
        <p:pic>
          <p:nvPicPr>
            <p:cNvPr id="20" name="Picture 2" descr="Image result for docker swarm logo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72579" y="4527520"/>
              <a:ext cx="1101989" cy="15075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2" descr="Docker Compose Logo of octopus with containers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97503" y="4377654"/>
              <a:ext cx="975076" cy="17207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1" name="Group 30"/>
            <p:cNvGrpSpPr/>
            <p:nvPr/>
          </p:nvGrpSpPr>
          <p:grpSpPr>
            <a:xfrm>
              <a:off x="7870590" y="4316799"/>
              <a:ext cx="506648" cy="646331"/>
              <a:chOff x="416900" y="2075739"/>
              <a:chExt cx="485089" cy="627580"/>
            </a:xfrm>
          </p:grpSpPr>
          <p:sp>
            <p:nvSpPr>
              <p:cNvPr id="32" name="Flowchart: Connector 31"/>
              <p:cNvSpPr/>
              <p:nvPr/>
            </p:nvSpPr>
            <p:spPr>
              <a:xfrm>
                <a:off x="484769" y="2144315"/>
                <a:ext cx="417220" cy="447616"/>
              </a:xfrm>
              <a:prstGeom prst="flowChartConnector">
                <a:avLst/>
              </a:prstGeom>
              <a:solidFill>
                <a:srgbClr val="BEEFFE"/>
              </a:solidFill>
              <a:ln w="9525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416900" y="2075739"/>
                <a:ext cx="445842" cy="6275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600" i="1" dirty="0" smtClean="0">
                    <a:solidFill>
                      <a:schemeClr val="accent3">
                        <a:lumMod val="50000"/>
                      </a:schemeClr>
                    </a:solidFill>
                    <a:latin typeface="Arial Rounded MT Bold" panose="020F0704030504030204" pitchFamily="34" charset="0"/>
                  </a:rPr>
                  <a:t>3</a:t>
                </a:r>
                <a:endParaRPr lang="en-US" sz="3600" i="1" dirty="0">
                  <a:solidFill>
                    <a:schemeClr val="accent3">
                      <a:lumMod val="50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</p:grpSp>
        <p:grpSp>
          <p:nvGrpSpPr>
            <p:cNvPr id="34" name="Group 33"/>
            <p:cNvGrpSpPr/>
            <p:nvPr/>
          </p:nvGrpSpPr>
          <p:grpSpPr>
            <a:xfrm>
              <a:off x="8865109" y="4337255"/>
              <a:ext cx="506648" cy="646331"/>
              <a:chOff x="416900" y="2075739"/>
              <a:chExt cx="485089" cy="627580"/>
            </a:xfrm>
          </p:grpSpPr>
          <p:sp>
            <p:nvSpPr>
              <p:cNvPr id="35" name="Flowchart: Connector 34"/>
              <p:cNvSpPr/>
              <p:nvPr/>
            </p:nvSpPr>
            <p:spPr>
              <a:xfrm>
                <a:off x="484769" y="2144315"/>
                <a:ext cx="417220" cy="447616"/>
              </a:xfrm>
              <a:prstGeom prst="flowChartConnector">
                <a:avLst/>
              </a:prstGeom>
              <a:solidFill>
                <a:srgbClr val="BEEFFE"/>
              </a:solidFill>
              <a:ln w="9525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416900" y="2075739"/>
                <a:ext cx="445842" cy="6275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600" i="1" dirty="0" smtClean="0">
                    <a:solidFill>
                      <a:schemeClr val="accent3">
                        <a:lumMod val="50000"/>
                      </a:schemeClr>
                    </a:solidFill>
                    <a:latin typeface="Arial Rounded MT Bold" panose="020F0704030504030204" pitchFamily="34" charset="0"/>
                  </a:rPr>
                  <a:t>4</a:t>
                </a:r>
                <a:endParaRPr lang="en-US" sz="3600" i="1" dirty="0">
                  <a:solidFill>
                    <a:schemeClr val="accent3">
                      <a:lumMod val="50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</p:grpSp>
      </p:grpSp>
      <p:pic>
        <p:nvPicPr>
          <p:cNvPr id="37" name="Picture 3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91446" y="160048"/>
            <a:ext cx="1327592" cy="962698"/>
          </a:xfrm>
          <a:prstGeom prst="rect">
            <a:avLst/>
          </a:prstGeom>
        </p:spPr>
      </p:pic>
      <p:sp>
        <p:nvSpPr>
          <p:cNvPr id="38" name="Content Placeholder 2"/>
          <p:cNvSpPr txBox="1">
            <a:spLocks/>
          </p:cNvSpPr>
          <p:nvPr/>
        </p:nvSpPr>
        <p:spPr>
          <a:xfrm>
            <a:off x="6703384" y="2245931"/>
            <a:ext cx="5427097" cy="118631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365760">
              <a:buFont typeface="Wingdings" panose="05000000000000000000" pitchFamily="2" charset="2"/>
              <a:buChar char="§"/>
            </a:pPr>
            <a:r>
              <a:rPr lang="en-US" sz="2800" dirty="0" smtClean="0"/>
              <a:t>Fault-Tolerance</a:t>
            </a:r>
          </a:p>
          <a:p>
            <a:pPr indent="-365760">
              <a:buFont typeface="Wingdings" panose="05000000000000000000" pitchFamily="2" charset="2"/>
              <a:buChar char="§"/>
            </a:pPr>
            <a:r>
              <a:rPr lang="en-US" sz="2800" dirty="0" smtClean="0"/>
              <a:t>Horizontal Scalability</a:t>
            </a:r>
            <a:endParaRPr lang="en-US" sz="2800" dirty="0"/>
          </a:p>
        </p:txBody>
      </p:sp>
      <p:sp>
        <p:nvSpPr>
          <p:cNvPr id="39" name="Content Placeholder 2"/>
          <p:cNvSpPr txBox="1">
            <a:spLocks/>
          </p:cNvSpPr>
          <p:nvPr/>
        </p:nvSpPr>
        <p:spPr>
          <a:xfrm>
            <a:off x="4272797" y="1431924"/>
            <a:ext cx="2936530" cy="55945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b="1" dirty="0" smtClean="0"/>
              <a:t>SERVICES INCLUDE: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542066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383323" y="357676"/>
            <a:ext cx="9003323" cy="634877"/>
          </a:xfrm>
        </p:spPr>
        <p:txBody>
          <a:bodyPr>
            <a:normAutofit fontScale="90000"/>
          </a:bodyPr>
          <a:lstStyle/>
          <a:p>
            <a:r>
              <a:rPr lang="en-US" i="1" dirty="0" smtClean="0"/>
              <a:t>Docker Ecosystem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551137" y="1402502"/>
            <a:ext cx="2107051" cy="854812"/>
          </a:xfrm>
        </p:spPr>
        <p:txBody>
          <a:bodyPr>
            <a:normAutofit/>
          </a:bodyPr>
          <a:lstStyle/>
          <a:p>
            <a:pPr indent="-182880">
              <a:buFont typeface="Wingdings" panose="05000000000000000000" pitchFamily="2" charset="2"/>
              <a:buChar char="§"/>
            </a:pPr>
            <a:r>
              <a:rPr lang="en-US" sz="1600" dirty="0" smtClean="0"/>
              <a:t>Container Engine</a:t>
            </a:r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1383323" y="1047262"/>
            <a:ext cx="9308123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2" descr="Image result for docker swarm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427" y="2896667"/>
            <a:ext cx="898806" cy="1229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Docker Compose Logo of octopus with container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653" y="4530353"/>
            <a:ext cx="838354" cy="1479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1446" y="160048"/>
            <a:ext cx="1327592" cy="962698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109" y="1294616"/>
            <a:ext cx="1141442" cy="827712"/>
          </a:xfrm>
          <a:prstGeom prst="rect">
            <a:avLst/>
          </a:prstGeom>
        </p:spPr>
      </p:pic>
      <p:pic>
        <p:nvPicPr>
          <p:cNvPr id="2052" name="Picture 4" descr="Image result for docker machin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6205" y="1253969"/>
            <a:ext cx="1086115" cy="1303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docker datacenter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3408" y="2791284"/>
            <a:ext cx="1113532" cy="1274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Image result for docker cloud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3408" y="4483395"/>
            <a:ext cx="1091710" cy="1475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Content Placeholder 2"/>
          <p:cNvSpPr txBox="1">
            <a:spLocks/>
          </p:cNvSpPr>
          <p:nvPr/>
        </p:nvSpPr>
        <p:spPr>
          <a:xfrm>
            <a:off x="5611866" y="1365964"/>
            <a:ext cx="2107051" cy="85481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182880">
              <a:buFont typeface="Wingdings" panose="05000000000000000000" pitchFamily="2" charset="2"/>
              <a:buChar char="§"/>
            </a:pPr>
            <a:r>
              <a:rPr lang="en-US" sz="1600" dirty="0" smtClean="0"/>
              <a:t>Manage Virtual Docker Hosts Remotely</a:t>
            </a:r>
          </a:p>
        </p:txBody>
      </p:sp>
      <p:sp>
        <p:nvSpPr>
          <p:cNvPr id="44" name="Content Placeholder 2"/>
          <p:cNvSpPr txBox="1">
            <a:spLocks/>
          </p:cNvSpPr>
          <p:nvPr/>
        </p:nvSpPr>
        <p:spPr>
          <a:xfrm>
            <a:off x="5611866" y="3098066"/>
            <a:ext cx="2119338" cy="92177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182880">
              <a:buFont typeface="Wingdings" panose="05000000000000000000" pitchFamily="2" charset="2"/>
              <a:buChar char="§"/>
            </a:pPr>
            <a:r>
              <a:rPr lang="en-US" sz="1600" dirty="0" smtClean="0"/>
              <a:t>Helps Enterprises Deploy Their Own Docker Platforms</a:t>
            </a:r>
          </a:p>
        </p:txBody>
      </p:sp>
      <p:sp>
        <p:nvSpPr>
          <p:cNvPr id="45" name="Content Placeholder 2"/>
          <p:cNvSpPr txBox="1">
            <a:spLocks/>
          </p:cNvSpPr>
          <p:nvPr/>
        </p:nvSpPr>
        <p:spPr>
          <a:xfrm>
            <a:off x="5590044" y="4793630"/>
            <a:ext cx="2107051" cy="85481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182880">
              <a:buFont typeface="Wingdings" panose="05000000000000000000" pitchFamily="2" charset="2"/>
              <a:buChar char="§"/>
            </a:pPr>
            <a:r>
              <a:rPr lang="en-US" sz="1600" dirty="0" smtClean="0"/>
              <a:t>Cloud Platform with Docker as a First Class Citizen (Like AWS…)</a:t>
            </a:r>
          </a:p>
        </p:txBody>
      </p:sp>
      <p:sp>
        <p:nvSpPr>
          <p:cNvPr id="46" name="Content Placeholder 2"/>
          <p:cNvSpPr txBox="1">
            <a:spLocks/>
          </p:cNvSpPr>
          <p:nvPr/>
        </p:nvSpPr>
        <p:spPr>
          <a:xfrm>
            <a:off x="1551137" y="3098066"/>
            <a:ext cx="2107051" cy="85481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182880">
              <a:buFont typeface="Wingdings" panose="05000000000000000000" pitchFamily="2" charset="2"/>
              <a:buChar char="§"/>
            </a:pPr>
            <a:r>
              <a:rPr lang="en-US" sz="1600" dirty="0" smtClean="0"/>
              <a:t>Cluster and Scheduling Tool for Docker Containers</a:t>
            </a:r>
          </a:p>
        </p:txBody>
      </p:sp>
      <p:sp>
        <p:nvSpPr>
          <p:cNvPr id="47" name="Content Placeholder 2"/>
          <p:cNvSpPr txBox="1">
            <a:spLocks/>
          </p:cNvSpPr>
          <p:nvPr/>
        </p:nvSpPr>
        <p:spPr>
          <a:xfrm>
            <a:off x="1551136" y="4793630"/>
            <a:ext cx="1913958" cy="85481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182880">
              <a:buFont typeface="Wingdings" panose="05000000000000000000" pitchFamily="2" charset="2"/>
              <a:buChar char="§"/>
            </a:pPr>
            <a:r>
              <a:rPr lang="en-US" sz="1600" dirty="0" smtClean="0"/>
              <a:t>Define and Run Multi-Container Docker Applications</a:t>
            </a:r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98972" y="3230637"/>
            <a:ext cx="1752600" cy="504825"/>
          </a:xfrm>
          <a:prstGeom prst="rect">
            <a:avLst/>
          </a:prstGeom>
        </p:spPr>
      </p:pic>
      <p:sp>
        <p:nvSpPr>
          <p:cNvPr id="18" name="Content Placeholder 2"/>
          <p:cNvSpPr txBox="1">
            <a:spLocks/>
          </p:cNvSpPr>
          <p:nvPr/>
        </p:nvSpPr>
        <p:spPr>
          <a:xfrm>
            <a:off x="10084949" y="3098066"/>
            <a:ext cx="2107051" cy="85481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182880">
              <a:buFont typeface="Wingdings" panose="05000000000000000000" pitchFamily="2" charset="2"/>
              <a:buChar char="§"/>
            </a:pPr>
            <a:r>
              <a:rPr lang="en-US" sz="1600" dirty="0" smtClean="0"/>
              <a:t>For Trusted Commercial (and Free) Software</a:t>
            </a:r>
          </a:p>
        </p:txBody>
      </p:sp>
      <p:pic>
        <p:nvPicPr>
          <p:cNvPr id="19" name="Picture 8" descr="Image result for docker registry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1346" y="4582474"/>
            <a:ext cx="1227850" cy="1345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Content Placeholder 2"/>
          <p:cNvSpPr txBox="1">
            <a:spLocks/>
          </p:cNvSpPr>
          <p:nvPr/>
        </p:nvSpPr>
        <p:spPr>
          <a:xfrm>
            <a:off x="10084949" y="4745370"/>
            <a:ext cx="2107051" cy="85481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182880">
              <a:buFont typeface="Wingdings" panose="05000000000000000000" pitchFamily="2" charset="2"/>
              <a:buChar char="§"/>
            </a:pPr>
            <a:r>
              <a:rPr lang="en-US" sz="1600" dirty="0" smtClean="0"/>
              <a:t>Storage and Content Delivery System (CDN) for Docker Images</a:t>
            </a:r>
          </a:p>
        </p:txBody>
      </p:sp>
      <p:pic>
        <p:nvPicPr>
          <p:cNvPr id="22" name="Picture 2" descr="Image result for docker hub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9365" y="1394123"/>
            <a:ext cx="1852207" cy="1042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Content Placeholder 2"/>
          <p:cNvSpPr txBox="1">
            <a:spLocks/>
          </p:cNvSpPr>
          <p:nvPr/>
        </p:nvSpPr>
        <p:spPr>
          <a:xfrm>
            <a:off x="10035145" y="1470545"/>
            <a:ext cx="2107051" cy="85481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182880">
              <a:buFont typeface="Wingdings" panose="05000000000000000000" pitchFamily="2" charset="2"/>
              <a:buChar char="§"/>
            </a:pPr>
            <a:r>
              <a:rPr lang="en-US" sz="1600" dirty="0" smtClean="0"/>
              <a:t>Cloud-based Registry for Docker Images</a:t>
            </a:r>
          </a:p>
        </p:txBody>
      </p:sp>
    </p:spTree>
    <p:extLst>
      <p:ext uri="{BB962C8B-B14F-4D97-AF65-F5344CB8AC3E}">
        <p14:creationId xmlns:p14="http://schemas.microsoft.com/office/powerpoint/2010/main" val="93208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383322" y="357676"/>
            <a:ext cx="9308123" cy="634877"/>
          </a:xfrm>
        </p:spPr>
        <p:txBody>
          <a:bodyPr>
            <a:normAutofit fontScale="90000"/>
          </a:bodyPr>
          <a:lstStyle/>
          <a:p>
            <a:r>
              <a:rPr lang="en-US" i="1" dirty="0" smtClean="0"/>
              <a:t>Docker Volumes</a:t>
            </a:r>
            <a:endParaRPr lang="en-US" i="1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383323" y="1047262"/>
            <a:ext cx="9308123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1446" y="160048"/>
            <a:ext cx="1327592" cy="962698"/>
          </a:xfrm>
          <a:prstGeom prst="rect">
            <a:avLst/>
          </a:prstGeom>
        </p:spPr>
      </p:pic>
      <p:pic>
        <p:nvPicPr>
          <p:cNvPr id="7170" name="Picture 2" descr="Image result for under construction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3083" y="4403824"/>
            <a:ext cx="1840650" cy="1655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3322" y="1233178"/>
            <a:ext cx="7921772" cy="4116032"/>
          </a:xfrm>
          <a:prstGeom prst="rect">
            <a:avLst/>
          </a:prstGeom>
        </p:spPr>
      </p:pic>
      <p:sp>
        <p:nvSpPr>
          <p:cNvPr id="9" name="Oval 8"/>
          <p:cNvSpPr/>
          <p:nvPr/>
        </p:nvSpPr>
        <p:spPr>
          <a:xfrm>
            <a:off x="3241856" y="2773480"/>
            <a:ext cx="2314126" cy="46300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097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383323" y="357676"/>
            <a:ext cx="9003323" cy="634877"/>
          </a:xfrm>
        </p:spPr>
        <p:txBody>
          <a:bodyPr>
            <a:normAutofit fontScale="90000"/>
          </a:bodyPr>
          <a:lstStyle/>
          <a:p>
            <a:r>
              <a:rPr lang="en-US" i="1" dirty="0" smtClean="0"/>
              <a:t>Docker…. Reasons to Avoid</a:t>
            </a:r>
            <a:endParaRPr lang="en-US" i="1" dirty="0"/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1383323" y="1047262"/>
            <a:ext cx="9308123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2"/>
          <p:cNvSpPr txBox="1">
            <a:spLocks/>
          </p:cNvSpPr>
          <p:nvPr/>
        </p:nvSpPr>
        <p:spPr>
          <a:xfrm>
            <a:off x="1383323" y="1461051"/>
            <a:ext cx="6471456" cy="411004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365760">
              <a:buFont typeface="Wingdings" panose="05000000000000000000" pitchFamily="2" charset="2"/>
              <a:buChar char="§"/>
            </a:pPr>
            <a:r>
              <a:rPr lang="en-US" sz="2800" dirty="0" smtClean="0"/>
              <a:t>No Support (Windows 2012 or earlier)</a:t>
            </a:r>
          </a:p>
          <a:p>
            <a:pPr marL="0" indent="0">
              <a:buNone/>
            </a:pPr>
            <a:endParaRPr lang="en-US" sz="500" dirty="0" smtClean="0"/>
          </a:p>
          <a:p>
            <a:pPr indent="-365760">
              <a:buFont typeface="Wingdings" panose="05000000000000000000" pitchFamily="2" charset="2"/>
              <a:buChar char="§"/>
            </a:pPr>
            <a:r>
              <a:rPr lang="en-US" sz="2800" dirty="0" smtClean="0"/>
              <a:t>Security and SLA’s</a:t>
            </a:r>
          </a:p>
          <a:p>
            <a:pPr marL="0" indent="0">
              <a:buNone/>
            </a:pPr>
            <a:endParaRPr lang="en-US" sz="500" dirty="0" smtClean="0"/>
          </a:p>
          <a:p>
            <a:pPr indent="-365760">
              <a:buFont typeface="Wingdings" panose="05000000000000000000" pitchFamily="2" charset="2"/>
              <a:buChar char="§"/>
            </a:pPr>
            <a:r>
              <a:rPr lang="en-US" sz="2800" dirty="0" smtClean="0"/>
              <a:t>Lower-Level Infrastructure (e.g. AMI’s)</a:t>
            </a:r>
          </a:p>
          <a:p>
            <a:pPr marL="0" indent="0">
              <a:buNone/>
            </a:pPr>
            <a:endParaRPr lang="en-US" sz="500" dirty="0" smtClean="0"/>
          </a:p>
          <a:p>
            <a:pPr indent="-365760">
              <a:buFont typeface="Wingdings" panose="05000000000000000000" pitchFamily="2" charset="2"/>
              <a:buChar char="§"/>
            </a:pPr>
            <a:r>
              <a:rPr lang="en-US" sz="2800" dirty="0" smtClean="0"/>
              <a:t>Young Platform (esp. on Windows)</a:t>
            </a:r>
          </a:p>
        </p:txBody>
      </p:sp>
      <p:pic>
        <p:nvPicPr>
          <p:cNvPr id="13" name="Picture 2" descr="Image result for caution sig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2033" y="1928526"/>
            <a:ext cx="1943740" cy="1943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1446" y="160048"/>
            <a:ext cx="1327592" cy="962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566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383323" y="357676"/>
            <a:ext cx="9003323" cy="634877"/>
          </a:xfrm>
        </p:spPr>
        <p:txBody>
          <a:bodyPr>
            <a:normAutofit fontScale="90000"/>
          </a:bodyPr>
          <a:lstStyle/>
          <a:p>
            <a:r>
              <a:rPr lang="en-US" i="1" dirty="0" smtClean="0"/>
              <a:t>Next Steps</a:t>
            </a:r>
            <a:endParaRPr lang="en-US" i="1" dirty="0"/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1383323" y="1047262"/>
            <a:ext cx="9308123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2"/>
          <p:cNvSpPr txBox="1">
            <a:spLocks/>
          </p:cNvSpPr>
          <p:nvPr/>
        </p:nvSpPr>
        <p:spPr>
          <a:xfrm>
            <a:off x="1383323" y="1461051"/>
            <a:ext cx="6471456" cy="411004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365760">
              <a:buFont typeface="Wingdings" panose="05000000000000000000" pitchFamily="2" charset="2"/>
              <a:buChar char="§"/>
            </a:pPr>
            <a:r>
              <a:rPr lang="en-US" sz="2800" dirty="0" smtClean="0"/>
              <a:t>Docker Volumes</a:t>
            </a:r>
          </a:p>
          <a:p>
            <a:pPr marL="0" indent="0">
              <a:buNone/>
            </a:pPr>
            <a:endParaRPr lang="en-US" sz="500" dirty="0" smtClean="0"/>
          </a:p>
          <a:p>
            <a:pPr indent="-365760">
              <a:buFont typeface="Wingdings" panose="05000000000000000000" pitchFamily="2" charset="2"/>
              <a:buChar char="§"/>
            </a:pPr>
            <a:r>
              <a:rPr lang="en-US" sz="2800" dirty="0" smtClean="0"/>
              <a:t>Dockerfile</a:t>
            </a:r>
          </a:p>
          <a:p>
            <a:pPr marL="0" indent="0">
              <a:buNone/>
            </a:pPr>
            <a:endParaRPr lang="en-US" sz="500" dirty="0" smtClean="0"/>
          </a:p>
          <a:p>
            <a:pPr indent="-365760">
              <a:buFont typeface="Wingdings" panose="05000000000000000000" pitchFamily="2" charset="2"/>
              <a:buChar char="§"/>
            </a:pPr>
            <a:r>
              <a:rPr lang="en-US" sz="2800" dirty="0" smtClean="0"/>
              <a:t>Docker Compose and Swarm</a:t>
            </a:r>
          </a:p>
          <a:p>
            <a:pPr marL="0" indent="0">
              <a:buNone/>
            </a:pPr>
            <a:endParaRPr lang="en-US" sz="500" dirty="0" smtClean="0"/>
          </a:p>
          <a:p>
            <a:pPr indent="-365760">
              <a:buFont typeface="Wingdings" panose="05000000000000000000" pitchFamily="2" charset="2"/>
              <a:buChar char="§"/>
            </a:pPr>
            <a:r>
              <a:rPr lang="en-US" sz="2800" dirty="0" smtClean="0"/>
              <a:t>Docker in a CI/CD Pipeline</a:t>
            </a:r>
          </a:p>
          <a:p>
            <a:pPr marL="0" indent="0">
              <a:buNone/>
            </a:pPr>
            <a:endParaRPr lang="en-US" sz="500" dirty="0" smtClean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1446" y="160048"/>
            <a:ext cx="1327592" cy="962698"/>
          </a:xfrm>
          <a:prstGeom prst="rect">
            <a:avLst/>
          </a:prstGeom>
        </p:spPr>
      </p:pic>
      <p:pic>
        <p:nvPicPr>
          <p:cNvPr id="6146" name="Picture 2" descr="Image result for next step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5405" y="4820189"/>
            <a:ext cx="3586041" cy="1164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8088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383323" y="357676"/>
            <a:ext cx="9003323" cy="63487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Docker Resources</a:t>
            </a:r>
            <a:endParaRPr lang="en-US" dirty="0"/>
          </a:p>
        </p:txBody>
      </p:sp>
      <p:pic>
        <p:nvPicPr>
          <p:cNvPr id="1026" name="Picture 2" descr="Image result for scholar read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5893" y="4950941"/>
            <a:ext cx="1730177" cy="1137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383322" y="1408601"/>
            <a:ext cx="9424377" cy="4851522"/>
          </a:xfrm>
        </p:spPr>
        <p:txBody>
          <a:bodyPr>
            <a:normAutofit/>
          </a:bodyPr>
          <a:lstStyle/>
          <a:p>
            <a:pPr indent="-365760">
              <a:buFont typeface="Wingdings" panose="05000000000000000000" pitchFamily="2" charset="2"/>
              <a:buChar char="§"/>
            </a:pPr>
            <a:r>
              <a:rPr lang="en-US" sz="2800" dirty="0">
                <a:hlinkClick r:id="rId3"/>
              </a:rPr>
              <a:t>https://</a:t>
            </a:r>
            <a:r>
              <a:rPr lang="en-US" sz="2800" dirty="0" smtClean="0">
                <a:hlinkClick r:id="rId3"/>
              </a:rPr>
              <a:t>app.pluralsight.com/library/courses/containers-images-big-picture/table-of-contents</a:t>
            </a:r>
            <a:endParaRPr lang="en-US" sz="2800" dirty="0" smtClean="0"/>
          </a:p>
          <a:p>
            <a:pPr indent="-365760">
              <a:buFont typeface="Wingdings" panose="05000000000000000000" pitchFamily="2" charset="2"/>
              <a:buChar char="§"/>
            </a:pPr>
            <a:endParaRPr lang="en-US" sz="200" dirty="0" smtClean="0">
              <a:hlinkClick r:id="rId4"/>
            </a:endParaRPr>
          </a:p>
          <a:p>
            <a:pPr indent="-365760">
              <a:buFont typeface="Wingdings" panose="05000000000000000000" pitchFamily="2" charset="2"/>
              <a:buChar char="§"/>
            </a:pPr>
            <a:r>
              <a:rPr lang="en-US" sz="2800" dirty="0">
                <a:hlinkClick r:id="rId5"/>
              </a:rPr>
              <a:t>https://</a:t>
            </a:r>
            <a:r>
              <a:rPr lang="en-US" sz="2800" dirty="0" smtClean="0">
                <a:hlinkClick r:id="rId5"/>
              </a:rPr>
              <a:t>app.pluralsight.com/library/courses/docker-deep-dive/table-of-contents</a:t>
            </a:r>
            <a:endParaRPr lang="en-US" sz="2800" dirty="0" smtClean="0"/>
          </a:p>
          <a:p>
            <a:pPr indent="-365760">
              <a:buFont typeface="Wingdings" panose="05000000000000000000" pitchFamily="2" charset="2"/>
              <a:buChar char="§"/>
            </a:pPr>
            <a:r>
              <a:rPr lang="en-US" sz="2800" dirty="0">
                <a:hlinkClick r:id="rId6"/>
              </a:rPr>
              <a:t>https://</a:t>
            </a:r>
            <a:r>
              <a:rPr lang="en-US" sz="2800" dirty="0" smtClean="0">
                <a:hlinkClick r:id="rId6"/>
              </a:rPr>
              <a:t>www.xenonstack.com/blog/docker-overview-a-complete-guide</a:t>
            </a:r>
            <a:endParaRPr lang="en-US" sz="2800" dirty="0" smtClean="0"/>
          </a:p>
          <a:p>
            <a:pPr indent="-365760">
              <a:buFont typeface="Wingdings" panose="05000000000000000000" pitchFamily="2" charset="2"/>
              <a:buChar char="§"/>
            </a:pPr>
            <a:endParaRPr lang="en-US" sz="200" dirty="0" smtClean="0"/>
          </a:p>
          <a:p>
            <a:pPr indent="-365760">
              <a:buFont typeface="Wingdings" panose="05000000000000000000" pitchFamily="2" charset="2"/>
              <a:buChar char="§"/>
            </a:pPr>
            <a:r>
              <a:rPr lang="en-US" sz="2800" dirty="0">
                <a:hlinkClick r:id="rId7"/>
              </a:rPr>
              <a:t>https://</a:t>
            </a:r>
            <a:r>
              <a:rPr lang="en-US" sz="2800" dirty="0" smtClean="0">
                <a:hlinkClick r:id="rId7"/>
              </a:rPr>
              <a:t>docs.docker.com/get-started</a:t>
            </a:r>
            <a:endParaRPr lang="en-US" sz="2800" dirty="0" smtClean="0"/>
          </a:p>
          <a:p>
            <a:pPr marL="0" indent="0">
              <a:buNone/>
            </a:pPr>
            <a:endParaRPr lang="en-US" sz="200" dirty="0" smtClean="0"/>
          </a:p>
          <a:p>
            <a:pPr indent="-365760">
              <a:buFont typeface="Wingdings" panose="05000000000000000000" pitchFamily="2" charset="2"/>
              <a:buChar char="§"/>
            </a:pPr>
            <a:endParaRPr lang="en-US" sz="2800" dirty="0" smtClean="0"/>
          </a:p>
          <a:p>
            <a:pPr indent="-365760">
              <a:buFont typeface="Wingdings" panose="05000000000000000000" pitchFamily="2" charset="2"/>
              <a:buChar char="§"/>
            </a:pPr>
            <a:endParaRPr lang="en-US" sz="2200" dirty="0"/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1383323" y="1047262"/>
            <a:ext cx="9308123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91446" y="160048"/>
            <a:ext cx="1327592" cy="962698"/>
          </a:xfrm>
          <a:prstGeom prst="rect">
            <a:avLst/>
          </a:prstGeom>
        </p:spPr>
      </p:pic>
      <p:pic>
        <p:nvPicPr>
          <p:cNvPr id="8194" name="Picture 2" descr="Image result for docker deep dive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4319" y="4547287"/>
            <a:ext cx="1249439" cy="1541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Image result for the docker book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2007" y="4547287"/>
            <a:ext cx="1249439" cy="1541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9076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383323" y="357676"/>
            <a:ext cx="9003323" cy="634877"/>
          </a:xfrm>
        </p:spPr>
        <p:txBody>
          <a:bodyPr>
            <a:normAutofit fontScale="90000"/>
          </a:bodyPr>
          <a:lstStyle/>
          <a:p>
            <a:r>
              <a:rPr lang="en-US" i="1" dirty="0" smtClean="0"/>
              <a:t>Thanks!</a:t>
            </a:r>
            <a:endParaRPr lang="en-US" i="1" dirty="0"/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1383323" y="1047262"/>
            <a:ext cx="9308123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2" descr="Image result for that's all folk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199" y="1428647"/>
            <a:ext cx="7802823" cy="4389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1446" y="160048"/>
            <a:ext cx="1327592" cy="962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066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383323" y="357676"/>
            <a:ext cx="8393723" cy="634877"/>
          </a:xfrm>
        </p:spPr>
        <p:txBody>
          <a:bodyPr>
            <a:normAutofit fontScale="90000"/>
          </a:bodyPr>
          <a:lstStyle/>
          <a:p>
            <a:r>
              <a:rPr lang="en-US" i="1" dirty="0" smtClean="0"/>
              <a:t>Containers – Why Use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383323" y="1408601"/>
            <a:ext cx="10058400" cy="4951010"/>
          </a:xfrm>
        </p:spPr>
        <p:txBody>
          <a:bodyPr>
            <a:normAutofit/>
          </a:bodyPr>
          <a:lstStyle/>
          <a:p>
            <a:pPr indent="-365760">
              <a:buFont typeface="Wingdings" panose="05000000000000000000" pitchFamily="2" charset="2"/>
              <a:buChar char="§"/>
            </a:pPr>
            <a:r>
              <a:rPr lang="en-US" sz="2600" dirty="0" smtClean="0"/>
              <a:t>Predictable </a:t>
            </a:r>
            <a:r>
              <a:rPr lang="en-US" sz="2600" b="1" u="sng" dirty="0" smtClean="0">
                <a:solidFill>
                  <a:srgbClr val="00B0F0"/>
                </a:solidFill>
              </a:rPr>
              <a:t>DEPLOYMENT</a:t>
            </a:r>
            <a:r>
              <a:rPr lang="en-US" sz="2600" dirty="0" smtClean="0"/>
              <a:t> Environments</a:t>
            </a:r>
          </a:p>
          <a:p>
            <a:pPr lvl="3" indent="-365760">
              <a:buFont typeface="Wingdings" panose="05000000000000000000" pitchFamily="2" charset="2"/>
              <a:buChar char="§"/>
            </a:pPr>
            <a:r>
              <a:rPr lang="en-US" sz="2200" i="1" dirty="0" smtClean="0"/>
              <a:t>DEV   </a:t>
            </a:r>
            <a:r>
              <a:rPr lang="en-US" sz="2200" i="1" dirty="0" smtClean="0">
                <a:sym typeface="Wingdings" panose="05000000000000000000" pitchFamily="2" charset="2"/>
              </a:rPr>
              <a:t>   QA      UAT      PROD</a:t>
            </a:r>
            <a:endParaRPr lang="en-US" sz="2200" i="1" dirty="0" smtClean="0"/>
          </a:p>
          <a:p>
            <a:pPr lvl="3" indent="-365760">
              <a:buFont typeface="Wingdings" panose="05000000000000000000" pitchFamily="2" charset="2"/>
              <a:buChar char="§"/>
            </a:pPr>
            <a:r>
              <a:rPr lang="en-US" sz="2200" i="1" dirty="0" smtClean="0"/>
              <a:t>Deployment Types: (1) Blue/Green  (2) Rolling  (3) Phoenix</a:t>
            </a:r>
          </a:p>
          <a:p>
            <a:pPr marL="384048" lvl="3" indent="0">
              <a:buNone/>
            </a:pPr>
            <a:endParaRPr lang="en-US" sz="1300" dirty="0" smtClean="0"/>
          </a:p>
          <a:p>
            <a:pPr marL="384048" lvl="3" indent="0">
              <a:buNone/>
            </a:pPr>
            <a:endParaRPr lang="en-US" sz="1300" i="1" dirty="0" smtClean="0"/>
          </a:p>
          <a:p>
            <a:pPr indent="-365760">
              <a:buFont typeface="Wingdings" panose="05000000000000000000" pitchFamily="2" charset="2"/>
              <a:buChar char="§"/>
            </a:pPr>
            <a:r>
              <a:rPr lang="en-US" sz="2600" dirty="0"/>
              <a:t>Efficient </a:t>
            </a:r>
            <a:r>
              <a:rPr lang="en-US" sz="2600" b="1" u="sng" dirty="0">
                <a:solidFill>
                  <a:srgbClr val="00B050"/>
                </a:solidFill>
              </a:rPr>
              <a:t>PRODUCTION</a:t>
            </a:r>
            <a:r>
              <a:rPr lang="en-US" sz="2600" dirty="0"/>
              <a:t> Environments</a:t>
            </a:r>
          </a:p>
          <a:p>
            <a:pPr lvl="3" indent="-365760">
              <a:buFont typeface="Wingdings" panose="05000000000000000000" pitchFamily="2" charset="2"/>
              <a:buChar char="§"/>
            </a:pPr>
            <a:r>
              <a:rPr lang="en-US" sz="2000" dirty="0" smtClean="0"/>
              <a:t>Run More Applications on a Machine</a:t>
            </a:r>
            <a:endParaRPr lang="en-US" sz="2000" dirty="0"/>
          </a:p>
          <a:p>
            <a:pPr lvl="3" indent="-365760">
              <a:buFont typeface="Wingdings" panose="05000000000000000000" pitchFamily="2" charset="2"/>
              <a:buChar char="§"/>
            </a:pPr>
            <a:r>
              <a:rPr lang="en-US" sz="2000" dirty="0" smtClean="0"/>
              <a:t>Manage Highly-Elastic Applications</a:t>
            </a:r>
            <a:endParaRPr lang="en-US" sz="2000" dirty="0"/>
          </a:p>
          <a:p>
            <a:pPr marL="384048" lvl="3" indent="0">
              <a:buNone/>
            </a:pPr>
            <a:endParaRPr lang="en-US" sz="1300" i="1" dirty="0" smtClean="0"/>
          </a:p>
          <a:p>
            <a:pPr marL="384048" lvl="3" indent="0">
              <a:buNone/>
            </a:pPr>
            <a:endParaRPr lang="en-US" sz="1300" i="1" dirty="0"/>
          </a:p>
          <a:p>
            <a:pPr lvl="1" indent="-365760">
              <a:buFont typeface="Wingdings" panose="05000000000000000000" pitchFamily="2" charset="2"/>
              <a:buChar char="§"/>
            </a:pPr>
            <a:r>
              <a:rPr lang="en-US" sz="2600" dirty="0" smtClean="0"/>
              <a:t>Effective </a:t>
            </a:r>
            <a:r>
              <a:rPr lang="en-US" sz="2600" b="1" u="sng" dirty="0" smtClean="0">
                <a:solidFill>
                  <a:schemeClr val="accent1">
                    <a:lumMod val="75000"/>
                  </a:schemeClr>
                </a:solidFill>
              </a:rPr>
              <a:t>DEVELOPMENT</a:t>
            </a:r>
            <a:r>
              <a:rPr lang="en-US" sz="2600" dirty="0" smtClean="0"/>
              <a:t> Environments</a:t>
            </a:r>
          </a:p>
          <a:p>
            <a:pPr lvl="3" indent="-365760">
              <a:buFont typeface="Wingdings" panose="05000000000000000000" pitchFamily="2" charset="2"/>
              <a:buChar char="§"/>
            </a:pPr>
            <a:r>
              <a:rPr lang="en-US" sz="2200" i="1" dirty="0" smtClean="0"/>
              <a:t>Easy </a:t>
            </a:r>
            <a:r>
              <a:rPr lang="en-US" sz="2200" i="1" dirty="0"/>
              <a:t>Software </a:t>
            </a:r>
            <a:r>
              <a:rPr lang="en-US" sz="2200" i="1" dirty="0" smtClean="0"/>
              <a:t>Install and Admin / Configuration</a:t>
            </a:r>
          </a:p>
          <a:p>
            <a:pPr lvl="3" indent="-365760">
              <a:buFont typeface="Wingdings" panose="05000000000000000000" pitchFamily="2" charset="2"/>
              <a:buChar char="§"/>
            </a:pPr>
            <a:r>
              <a:rPr lang="en-US" sz="2200" i="1" dirty="0" smtClean="0"/>
              <a:t>Speedy </a:t>
            </a:r>
            <a:r>
              <a:rPr lang="en-US" sz="2200" i="1" dirty="0"/>
              <a:t>Sandboxes</a:t>
            </a:r>
            <a:endParaRPr lang="en-US" sz="2200" i="1" dirty="0" smtClean="0"/>
          </a:p>
          <a:p>
            <a:pPr marL="0" indent="0">
              <a:buNone/>
            </a:pPr>
            <a:endParaRPr lang="en-US" sz="1300" dirty="0" smtClean="0"/>
          </a:p>
          <a:p>
            <a:pPr marL="0" indent="0">
              <a:buNone/>
            </a:pPr>
            <a:endParaRPr lang="en-US" sz="500" dirty="0" smtClean="0"/>
          </a:p>
          <a:p>
            <a:pPr marL="0" indent="0">
              <a:buNone/>
            </a:pPr>
            <a:endParaRPr lang="en-US" sz="500" dirty="0" smtClean="0"/>
          </a:p>
          <a:p>
            <a:pPr marL="0" indent="0">
              <a:buNone/>
            </a:pPr>
            <a:endParaRPr lang="en-US" sz="500" dirty="0" smtClean="0"/>
          </a:p>
          <a:p>
            <a:pPr marL="0" indent="0">
              <a:buNone/>
            </a:pPr>
            <a:endParaRPr lang="en-US" sz="500" dirty="0" smtClean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383323" y="1047262"/>
            <a:ext cx="9308123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1446" y="160048"/>
            <a:ext cx="1327592" cy="962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178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383323" y="357676"/>
            <a:ext cx="8393723" cy="634877"/>
          </a:xfrm>
        </p:spPr>
        <p:txBody>
          <a:bodyPr>
            <a:normAutofit fontScale="90000"/>
          </a:bodyPr>
          <a:lstStyle/>
          <a:p>
            <a:r>
              <a:rPr lang="en-US" i="1" dirty="0" smtClean="0"/>
              <a:t>Containers Landscape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3515242" y="1674552"/>
            <a:ext cx="2420541" cy="1060536"/>
          </a:xfrm>
        </p:spPr>
        <p:txBody>
          <a:bodyPr>
            <a:normAutofit/>
          </a:bodyPr>
          <a:lstStyle/>
          <a:p>
            <a:pPr marL="361188" lvl="1" indent="-342900">
              <a:buFont typeface="Wingdings" panose="05000000000000000000" pitchFamily="2" charset="2"/>
              <a:buChar char="§"/>
            </a:pPr>
            <a:r>
              <a:rPr lang="en-US" sz="2000" i="1" dirty="0" smtClean="0"/>
              <a:t>Leading Container Platform</a:t>
            </a:r>
          </a:p>
          <a:p>
            <a:pPr marL="361188" lvl="1" indent="-342900">
              <a:buFont typeface="Wingdings" panose="05000000000000000000" pitchFamily="2" charset="2"/>
              <a:buChar char="§"/>
            </a:pPr>
            <a:r>
              <a:rPr lang="en-US" sz="2000" i="1" dirty="0" smtClean="0"/>
              <a:t>Est. 2013</a:t>
            </a:r>
            <a:endParaRPr lang="en-US" sz="2000" i="1" dirty="0"/>
          </a:p>
          <a:p>
            <a:pPr marL="18288" lvl="1" indent="0">
              <a:buNone/>
            </a:pPr>
            <a:endParaRPr lang="en-US" sz="2000" i="1" dirty="0" smtClean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383323" y="1047262"/>
            <a:ext cx="9308123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4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3323" y="1386092"/>
            <a:ext cx="1617634" cy="1617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0955" y="3429445"/>
            <a:ext cx="1965558" cy="602771"/>
          </a:xfrm>
          <a:prstGeom prst="rect">
            <a:avLst/>
          </a:prstGeom>
        </p:spPr>
      </p:pic>
      <p:pic>
        <p:nvPicPr>
          <p:cNvPr id="15362" name="Picture 2" descr="Image result for windows containers 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1472" y="4742041"/>
            <a:ext cx="962933" cy="1024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252525" y="5766235"/>
            <a:ext cx="210107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i="1" dirty="0" smtClean="0"/>
              <a:t>(Windows Containers)</a:t>
            </a:r>
            <a:endParaRPr lang="en-US" sz="1500" i="1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1446" y="160048"/>
            <a:ext cx="1327592" cy="962698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7002238" y="1636032"/>
            <a:ext cx="1874614" cy="1051036"/>
            <a:chOff x="6481522" y="1988907"/>
            <a:chExt cx="1668500" cy="941127"/>
          </a:xfrm>
        </p:grpSpPr>
        <p:pic>
          <p:nvPicPr>
            <p:cNvPr id="2050" name="Picture 2" descr="Image result for rkt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52304" y="2509735"/>
              <a:ext cx="997718" cy="4202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 descr="Image result for core os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81522" y="1988907"/>
              <a:ext cx="1668500" cy="644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56" name="Picture 8" descr="Image result for open container initiative logo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1013" y="4007918"/>
            <a:ext cx="3579356" cy="805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Content Placeholder 2"/>
          <p:cNvSpPr txBox="1">
            <a:spLocks/>
          </p:cNvSpPr>
          <p:nvPr/>
        </p:nvSpPr>
        <p:spPr>
          <a:xfrm>
            <a:off x="9131911" y="1791327"/>
            <a:ext cx="2420541" cy="1330869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1188" lvl="1" indent="-342900">
              <a:buFont typeface="Wingdings" panose="05000000000000000000" pitchFamily="2" charset="2"/>
              <a:buChar char="§"/>
            </a:pPr>
            <a:r>
              <a:rPr lang="en-US" sz="2000" i="1" dirty="0" smtClean="0"/>
              <a:t>Container-Specific Operating System</a:t>
            </a:r>
          </a:p>
          <a:p>
            <a:pPr marL="361188" lvl="1" indent="-342900">
              <a:buFont typeface="Wingdings" panose="05000000000000000000" pitchFamily="2" charset="2"/>
              <a:buChar char="§"/>
            </a:pPr>
            <a:r>
              <a:rPr lang="en-US" sz="2000" i="1" dirty="0" smtClean="0"/>
              <a:t>New Name: “Container Linux”</a:t>
            </a:r>
          </a:p>
          <a:p>
            <a:pPr marL="18288" lvl="1" indent="0">
              <a:buNone/>
            </a:pPr>
            <a:endParaRPr lang="en-US" sz="2000" i="1" dirty="0" smtClean="0"/>
          </a:p>
          <a:p>
            <a:pPr marL="18288" lvl="1" indent="0">
              <a:buFont typeface="Calibri" pitchFamily="34" charset="0"/>
              <a:buNone/>
            </a:pPr>
            <a:endParaRPr lang="en-US" sz="2000" i="1" dirty="0" smtClean="0"/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8183689" y="4813273"/>
            <a:ext cx="3143338" cy="1060536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1188" lvl="1" indent="-342900">
              <a:buFont typeface="Wingdings" panose="05000000000000000000" pitchFamily="2" charset="2"/>
              <a:buChar char="§"/>
            </a:pPr>
            <a:r>
              <a:rPr lang="en-US" sz="2000" i="1" dirty="0" smtClean="0"/>
              <a:t>Industry Standards</a:t>
            </a:r>
          </a:p>
          <a:p>
            <a:pPr marL="361188" lvl="1" indent="-342900">
              <a:buFont typeface="Wingdings" panose="05000000000000000000" pitchFamily="2" charset="2"/>
              <a:buChar char="§"/>
            </a:pPr>
            <a:r>
              <a:rPr lang="en-US" sz="2000" i="1" dirty="0" smtClean="0"/>
              <a:t>Avoid Vendor Lock-In</a:t>
            </a:r>
          </a:p>
          <a:p>
            <a:pPr marL="18288" lvl="1" indent="0">
              <a:buFont typeface="Calibri" pitchFamily="34" charset="0"/>
              <a:buNone/>
            </a:pPr>
            <a:endParaRPr lang="en-US" sz="2000" i="1" dirty="0" smtClean="0"/>
          </a:p>
        </p:txBody>
      </p:sp>
      <p:sp>
        <p:nvSpPr>
          <p:cNvPr id="17" name="Content Placeholder 2"/>
          <p:cNvSpPr txBox="1">
            <a:spLocks/>
          </p:cNvSpPr>
          <p:nvPr/>
        </p:nvSpPr>
        <p:spPr>
          <a:xfrm>
            <a:off x="3515241" y="3447026"/>
            <a:ext cx="2420541" cy="58519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1188" lvl="1" indent="-342900">
              <a:buFont typeface="Wingdings" panose="05000000000000000000" pitchFamily="2" charset="2"/>
              <a:buChar char="§"/>
            </a:pPr>
            <a:r>
              <a:rPr lang="en-US" sz="2000" i="1" dirty="0" smtClean="0"/>
              <a:t>Formerly, LXC</a:t>
            </a:r>
          </a:p>
          <a:p>
            <a:pPr marL="18288" lvl="1" indent="0">
              <a:buFont typeface="Calibri" pitchFamily="34" charset="0"/>
              <a:buNone/>
            </a:pPr>
            <a:endParaRPr lang="en-US" sz="2000" i="1" dirty="0" smtClean="0"/>
          </a:p>
        </p:txBody>
      </p:sp>
      <p:sp>
        <p:nvSpPr>
          <p:cNvPr id="18" name="Content Placeholder 2"/>
          <p:cNvSpPr txBox="1">
            <a:spLocks/>
          </p:cNvSpPr>
          <p:nvPr/>
        </p:nvSpPr>
        <p:spPr>
          <a:xfrm>
            <a:off x="3515241" y="4796638"/>
            <a:ext cx="2679613" cy="1060536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1188" lvl="1" indent="-342900">
              <a:buFont typeface="Wingdings" panose="05000000000000000000" pitchFamily="2" charset="2"/>
              <a:buChar char="§"/>
            </a:pPr>
            <a:r>
              <a:rPr lang="en-US" sz="2000" i="1" dirty="0" smtClean="0"/>
              <a:t>Windows 10</a:t>
            </a:r>
          </a:p>
          <a:p>
            <a:pPr marL="361188" lvl="1" indent="-342900">
              <a:buFont typeface="Wingdings" panose="05000000000000000000" pitchFamily="2" charset="2"/>
              <a:buChar char="§"/>
            </a:pPr>
            <a:r>
              <a:rPr lang="en-US" sz="2000" i="1" dirty="0" smtClean="0"/>
              <a:t>Windows Server 2016</a:t>
            </a:r>
          </a:p>
          <a:p>
            <a:pPr marL="18288" lvl="1" indent="0">
              <a:buFont typeface="Calibri" pitchFamily="34" charset="0"/>
              <a:buNone/>
            </a:pPr>
            <a:endParaRPr lang="en-US" sz="2000" i="1" dirty="0" smtClean="0"/>
          </a:p>
        </p:txBody>
      </p:sp>
      <p:grpSp>
        <p:nvGrpSpPr>
          <p:cNvPr id="19" name="Group 18"/>
          <p:cNvGrpSpPr/>
          <p:nvPr/>
        </p:nvGrpSpPr>
        <p:grpSpPr>
          <a:xfrm>
            <a:off x="1034643" y="1367249"/>
            <a:ext cx="506648" cy="562798"/>
            <a:chOff x="416900" y="2075736"/>
            <a:chExt cx="485089" cy="546469"/>
          </a:xfrm>
        </p:grpSpPr>
        <p:sp>
          <p:nvSpPr>
            <p:cNvPr id="20" name="Flowchart: Connector 19"/>
            <p:cNvSpPr/>
            <p:nvPr/>
          </p:nvSpPr>
          <p:spPr>
            <a:xfrm>
              <a:off x="484769" y="2144315"/>
              <a:ext cx="417220" cy="447616"/>
            </a:xfrm>
            <a:prstGeom prst="flowChartConnector">
              <a:avLst/>
            </a:prstGeom>
            <a:solidFill>
              <a:srgbClr val="BEEFFE"/>
            </a:solidFill>
            <a:ln w="9525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16900" y="2075736"/>
              <a:ext cx="445842" cy="5464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i="1" dirty="0" smtClean="0">
                  <a:solidFill>
                    <a:schemeClr val="accent3">
                      <a:lumMod val="50000"/>
                    </a:schemeClr>
                  </a:solidFill>
                  <a:latin typeface="Arial Rounded MT Bold" panose="020F0704030504030204" pitchFamily="34" charset="0"/>
                </a:rPr>
                <a:t>1</a:t>
              </a:r>
              <a:endParaRPr lang="en-US" sz="3600" i="1" dirty="0">
                <a:solidFill>
                  <a:schemeClr val="accent3">
                    <a:lumMod val="50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999199" y="3051569"/>
            <a:ext cx="506648" cy="646331"/>
            <a:chOff x="416900" y="2075736"/>
            <a:chExt cx="485089" cy="627578"/>
          </a:xfrm>
        </p:grpSpPr>
        <p:sp>
          <p:nvSpPr>
            <p:cNvPr id="23" name="Flowchart: Connector 22"/>
            <p:cNvSpPr/>
            <p:nvPr/>
          </p:nvSpPr>
          <p:spPr>
            <a:xfrm>
              <a:off x="484769" y="2144315"/>
              <a:ext cx="417220" cy="447616"/>
            </a:xfrm>
            <a:prstGeom prst="flowChartConnector">
              <a:avLst/>
            </a:prstGeom>
            <a:solidFill>
              <a:srgbClr val="BEEFFE"/>
            </a:solidFill>
            <a:ln w="9525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16900" y="2075736"/>
              <a:ext cx="445842" cy="6275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i="1" dirty="0" smtClean="0">
                  <a:solidFill>
                    <a:schemeClr val="accent3">
                      <a:lumMod val="50000"/>
                    </a:schemeClr>
                  </a:solidFill>
                  <a:latin typeface="Arial Rounded MT Bold" panose="020F0704030504030204" pitchFamily="34" charset="0"/>
                </a:rPr>
                <a:t>2</a:t>
              </a:r>
              <a:endParaRPr lang="en-US" sz="3600" i="1" dirty="0">
                <a:solidFill>
                  <a:schemeClr val="accent3">
                    <a:lumMod val="50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1014010" y="4490107"/>
            <a:ext cx="506648" cy="646331"/>
            <a:chOff x="416900" y="2075736"/>
            <a:chExt cx="485089" cy="627578"/>
          </a:xfrm>
        </p:grpSpPr>
        <p:sp>
          <p:nvSpPr>
            <p:cNvPr id="26" name="Flowchart: Connector 25"/>
            <p:cNvSpPr/>
            <p:nvPr/>
          </p:nvSpPr>
          <p:spPr>
            <a:xfrm>
              <a:off x="484769" y="2144315"/>
              <a:ext cx="417220" cy="447616"/>
            </a:xfrm>
            <a:prstGeom prst="flowChartConnector">
              <a:avLst/>
            </a:prstGeom>
            <a:solidFill>
              <a:srgbClr val="BEEFFE"/>
            </a:solidFill>
            <a:ln w="9525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416900" y="2075736"/>
              <a:ext cx="445842" cy="6275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i="1" dirty="0" smtClean="0">
                  <a:solidFill>
                    <a:schemeClr val="accent3">
                      <a:lumMod val="50000"/>
                    </a:schemeClr>
                  </a:solidFill>
                  <a:latin typeface="Arial Rounded MT Bold" panose="020F0704030504030204" pitchFamily="34" charset="0"/>
                </a:rPr>
                <a:t>3</a:t>
              </a:r>
              <a:endParaRPr lang="en-US" sz="3600" i="1" dirty="0">
                <a:solidFill>
                  <a:schemeClr val="accent3">
                    <a:lumMod val="50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6622984" y="1367249"/>
            <a:ext cx="506648" cy="646331"/>
            <a:chOff x="416900" y="2075736"/>
            <a:chExt cx="485089" cy="627578"/>
          </a:xfrm>
        </p:grpSpPr>
        <p:sp>
          <p:nvSpPr>
            <p:cNvPr id="29" name="Flowchart: Connector 28"/>
            <p:cNvSpPr/>
            <p:nvPr/>
          </p:nvSpPr>
          <p:spPr>
            <a:xfrm>
              <a:off x="484769" y="2144315"/>
              <a:ext cx="417220" cy="447616"/>
            </a:xfrm>
            <a:prstGeom prst="flowChartConnector">
              <a:avLst/>
            </a:prstGeom>
            <a:solidFill>
              <a:srgbClr val="BEEFFE"/>
            </a:solidFill>
            <a:ln w="9525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416900" y="2075736"/>
              <a:ext cx="445842" cy="6275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i="1" dirty="0" smtClean="0">
                  <a:solidFill>
                    <a:schemeClr val="accent3">
                      <a:lumMod val="50000"/>
                    </a:schemeClr>
                  </a:solidFill>
                  <a:latin typeface="Arial Rounded MT Bold" panose="020F0704030504030204" pitchFamily="34" charset="0"/>
                </a:rPr>
                <a:t>4</a:t>
              </a:r>
              <a:endParaRPr lang="en-US" sz="3600" i="1" dirty="0">
                <a:solidFill>
                  <a:schemeClr val="accent3">
                    <a:lumMod val="50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6643480" y="3706902"/>
            <a:ext cx="506648" cy="646331"/>
            <a:chOff x="416900" y="2075736"/>
            <a:chExt cx="485089" cy="627578"/>
          </a:xfrm>
        </p:grpSpPr>
        <p:sp>
          <p:nvSpPr>
            <p:cNvPr id="32" name="Flowchart: Connector 31"/>
            <p:cNvSpPr/>
            <p:nvPr/>
          </p:nvSpPr>
          <p:spPr>
            <a:xfrm>
              <a:off x="484769" y="2144315"/>
              <a:ext cx="417220" cy="447616"/>
            </a:xfrm>
            <a:prstGeom prst="flowChartConnector">
              <a:avLst/>
            </a:prstGeom>
            <a:solidFill>
              <a:srgbClr val="BEEFFE"/>
            </a:solidFill>
            <a:ln w="9525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16900" y="2075736"/>
              <a:ext cx="445842" cy="6275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i="1" dirty="0" smtClean="0">
                  <a:solidFill>
                    <a:schemeClr val="accent3">
                      <a:lumMod val="50000"/>
                    </a:schemeClr>
                  </a:solidFill>
                  <a:latin typeface="Arial Rounded MT Bold" panose="020F0704030504030204" pitchFamily="34" charset="0"/>
                </a:rPr>
                <a:t>5</a:t>
              </a:r>
              <a:endParaRPr lang="en-US" sz="3600" i="1" dirty="0">
                <a:solidFill>
                  <a:schemeClr val="accent3">
                    <a:lumMod val="50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</p:grpSp>
      <p:cxnSp>
        <p:nvCxnSpPr>
          <p:cNvPr id="9" name="Straight Connector 8"/>
          <p:cNvCxnSpPr/>
          <p:nvPr/>
        </p:nvCxnSpPr>
        <p:spPr>
          <a:xfrm flipV="1">
            <a:off x="7397010" y="1879767"/>
            <a:ext cx="1666991" cy="295989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8" name="Oval 2047"/>
          <p:cNvSpPr/>
          <p:nvPr/>
        </p:nvSpPr>
        <p:spPr>
          <a:xfrm>
            <a:off x="9131911" y="2379593"/>
            <a:ext cx="2314126" cy="71098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177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383323" y="357676"/>
            <a:ext cx="8393723" cy="634877"/>
          </a:xfrm>
        </p:spPr>
        <p:txBody>
          <a:bodyPr>
            <a:normAutofit fontScale="90000"/>
          </a:bodyPr>
          <a:lstStyle/>
          <a:p>
            <a:r>
              <a:rPr lang="en-US" i="1" dirty="0" smtClean="0"/>
              <a:t>What Is Docker?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383323" y="1408601"/>
            <a:ext cx="10058400" cy="5066340"/>
          </a:xfrm>
        </p:spPr>
        <p:txBody>
          <a:bodyPr>
            <a:normAutofit/>
          </a:bodyPr>
          <a:lstStyle/>
          <a:p>
            <a:pPr indent="-365760">
              <a:buFont typeface="Wingdings" panose="05000000000000000000" pitchFamily="2" charset="2"/>
              <a:buChar char="§"/>
            </a:pPr>
            <a:r>
              <a:rPr lang="en-US" sz="2800" b="1" dirty="0" smtClean="0"/>
              <a:t>Creates, Manages and Orchestrates Containers</a:t>
            </a:r>
          </a:p>
          <a:p>
            <a:pPr lvl="3" indent="-365760">
              <a:buFont typeface="Wingdings" panose="05000000000000000000" pitchFamily="2" charset="2"/>
              <a:buChar char="§"/>
            </a:pPr>
            <a:r>
              <a:rPr lang="en-US" sz="2200" i="1" dirty="0" smtClean="0"/>
              <a:t>Separate Applications from Infrastructure</a:t>
            </a:r>
          </a:p>
          <a:p>
            <a:pPr lvl="3" indent="-365760">
              <a:buFont typeface="Wingdings" panose="05000000000000000000" pitchFamily="2" charset="2"/>
              <a:buChar char="§"/>
            </a:pPr>
            <a:r>
              <a:rPr lang="en-US" sz="2200" i="1" dirty="0"/>
              <a:t>Better… Faster Software Deployment</a:t>
            </a:r>
          </a:p>
          <a:p>
            <a:pPr marL="18288" lvl="1" indent="0">
              <a:buNone/>
            </a:pPr>
            <a:endParaRPr lang="en-US" sz="2600" dirty="0" smtClean="0">
              <a:sym typeface="Wingdings" panose="05000000000000000000" pitchFamily="2" charset="2"/>
            </a:endParaRPr>
          </a:p>
          <a:p>
            <a:pPr lvl="1" indent="-365760">
              <a:buFont typeface="Wingdings" panose="05000000000000000000" pitchFamily="2" charset="2"/>
              <a:buChar char="§"/>
            </a:pPr>
            <a:r>
              <a:rPr lang="en-US" sz="2600" b="1" dirty="0" smtClean="0">
                <a:sym typeface="Wingdings" panose="05000000000000000000" pitchFamily="2" charset="2"/>
              </a:rPr>
              <a:t>Packages an Application  Shippable (and Runnable) Image</a:t>
            </a:r>
          </a:p>
          <a:p>
            <a:pPr lvl="3" indent="-365760">
              <a:buFont typeface="Wingdings" panose="05000000000000000000" pitchFamily="2" charset="2"/>
              <a:buChar char="§"/>
            </a:pPr>
            <a:r>
              <a:rPr lang="en-US" sz="2200" i="1" dirty="0" smtClean="0">
                <a:sym typeface="Wingdings" panose="05000000000000000000" pitchFamily="2" charset="2"/>
              </a:rPr>
              <a:t>“Build, ship, and run any app, anywhere”</a:t>
            </a:r>
          </a:p>
          <a:p>
            <a:pPr lvl="3" indent="-365760">
              <a:buFont typeface="Wingdings" panose="05000000000000000000" pitchFamily="2" charset="2"/>
              <a:buChar char="§"/>
            </a:pPr>
            <a:r>
              <a:rPr lang="en-US" sz="2200" i="1" dirty="0" smtClean="0">
                <a:sym typeface="Wingdings" panose="05000000000000000000" pitchFamily="2" charset="2"/>
              </a:rPr>
              <a:t>Applications work the same on everyone’s machines</a:t>
            </a:r>
          </a:p>
          <a:p>
            <a:pPr marL="384048" lvl="3" indent="0">
              <a:buNone/>
            </a:pPr>
            <a:endParaRPr lang="en-US" sz="2200" i="1" dirty="0" smtClean="0">
              <a:sym typeface="Wingdings" panose="05000000000000000000" pitchFamily="2" charset="2"/>
            </a:endParaRPr>
          </a:p>
          <a:p>
            <a:pPr lvl="1" indent="-365760">
              <a:buFont typeface="Wingdings" panose="05000000000000000000" pitchFamily="2" charset="2"/>
              <a:buChar char="§"/>
            </a:pPr>
            <a:r>
              <a:rPr lang="en-US" sz="2600" b="1" dirty="0" smtClean="0">
                <a:sym typeface="Wingdings" panose="05000000000000000000" pitchFamily="2" charset="2"/>
              </a:rPr>
              <a:t>Docker:</a:t>
            </a:r>
          </a:p>
          <a:p>
            <a:pPr lvl="3" indent="-365760">
              <a:buFont typeface="Wingdings" panose="05000000000000000000" pitchFamily="2" charset="2"/>
              <a:buChar char="§"/>
            </a:pPr>
            <a:r>
              <a:rPr lang="en-US" sz="2200" i="1" dirty="0" smtClean="0">
                <a:sym typeface="Wingdings" panose="05000000000000000000" pitchFamily="2" charset="2"/>
              </a:rPr>
              <a:t>“Dock Worker” moves goods into/out of ships</a:t>
            </a:r>
            <a:endParaRPr lang="en-US" sz="2200" i="1" dirty="0" smtClean="0"/>
          </a:p>
          <a:p>
            <a:pPr marL="0" indent="0">
              <a:buNone/>
            </a:pPr>
            <a:endParaRPr lang="en-US" sz="500" i="1" dirty="0" smtClean="0"/>
          </a:p>
          <a:p>
            <a:pPr marL="0" indent="0">
              <a:buNone/>
            </a:pPr>
            <a:endParaRPr lang="en-US" sz="1000" dirty="0" smtClean="0"/>
          </a:p>
          <a:p>
            <a:pPr marL="0" indent="0">
              <a:buNone/>
            </a:pPr>
            <a:endParaRPr lang="en-US" sz="2800" b="1" dirty="0" smtClean="0"/>
          </a:p>
          <a:p>
            <a:pPr indent="-365760">
              <a:buFont typeface="Wingdings" panose="05000000000000000000" pitchFamily="2" charset="2"/>
              <a:buChar char="§"/>
            </a:pPr>
            <a:endParaRPr lang="en-US" sz="2400" i="1" dirty="0" smtClean="0"/>
          </a:p>
          <a:p>
            <a:pPr marL="0" indent="0">
              <a:buNone/>
            </a:pPr>
            <a:endParaRPr lang="en-US" sz="500" dirty="0" smtClean="0"/>
          </a:p>
          <a:p>
            <a:pPr marL="0" indent="0">
              <a:buNone/>
            </a:pPr>
            <a:endParaRPr lang="en-US" sz="500" dirty="0" smtClean="0"/>
          </a:p>
          <a:p>
            <a:pPr marL="0" indent="0">
              <a:buNone/>
            </a:pPr>
            <a:endParaRPr lang="en-US" sz="500" dirty="0" smtClean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383323" y="1047262"/>
            <a:ext cx="9308123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1446" y="160048"/>
            <a:ext cx="1327592" cy="962698"/>
          </a:xfrm>
          <a:prstGeom prst="rect">
            <a:avLst/>
          </a:prstGeom>
        </p:spPr>
      </p:pic>
      <p:pic>
        <p:nvPicPr>
          <p:cNvPr id="3074" name="Picture 2" descr="Image result for shipyard container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3741" y="4541566"/>
            <a:ext cx="3247829" cy="1703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Image result for linux 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2156" y="1879767"/>
            <a:ext cx="884890" cy="1052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 result for windows log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7133" y="1934477"/>
            <a:ext cx="1204590" cy="1064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6856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383323" y="357676"/>
            <a:ext cx="8393723" cy="634877"/>
          </a:xfrm>
        </p:spPr>
        <p:txBody>
          <a:bodyPr>
            <a:normAutofit fontScale="90000"/>
          </a:bodyPr>
          <a:lstStyle/>
          <a:p>
            <a:r>
              <a:rPr lang="en-US" i="1" dirty="0" smtClean="0"/>
              <a:t>What Is Docker?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383323" y="1408601"/>
            <a:ext cx="10058400" cy="506634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800" b="1" dirty="0" smtClean="0"/>
              <a:t>3 Faces of Docker:</a:t>
            </a:r>
          </a:p>
          <a:p>
            <a:pPr marL="0" indent="0">
              <a:buNone/>
            </a:pPr>
            <a:endParaRPr lang="en-US" sz="200" dirty="0" smtClean="0"/>
          </a:p>
          <a:p>
            <a:pPr lvl="3" indent="-365760">
              <a:buFont typeface="Wingdings" panose="05000000000000000000" pitchFamily="2" charset="2"/>
              <a:buChar char="§"/>
            </a:pPr>
            <a:r>
              <a:rPr lang="en-US" sz="2400" b="1" dirty="0" smtClean="0"/>
              <a:t>Docker (The Company – Docker, Inc.)</a:t>
            </a:r>
          </a:p>
          <a:p>
            <a:pPr lvl="6" indent="-365760">
              <a:buFont typeface="Wingdings" panose="05000000000000000000" pitchFamily="2" charset="2"/>
              <a:buChar char="§"/>
            </a:pPr>
            <a:r>
              <a:rPr lang="en-US" sz="2200" i="1" dirty="0" smtClean="0"/>
              <a:t>Formerly, a </a:t>
            </a:r>
            <a:r>
              <a:rPr lang="en-US" sz="2200" i="1" dirty="0" err="1" smtClean="0"/>
              <a:t>PaaS</a:t>
            </a:r>
            <a:r>
              <a:rPr lang="en-US" sz="2200" i="1" dirty="0" smtClean="0"/>
              <a:t> Provider called dotCloud</a:t>
            </a:r>
          </a:p>
          <a:p>
            <a:pPr lvl="6" indent="-365760">
              <a:buFont typeface="Wingdings" panose="05000000000000000000" pitchFamily="2" charset="2"/>
              <a:buChar char="§"/>
            </a:pPr>
            <a:r>
              <a:rPr lang="en-US" sz="2200" i="1" dirty="0" smtClean="0"/>
              <a:t>In 2013, Pivoted to Focus on its Container Software</a:t>
            </a:r>
          </a:p>
          <a:p>
            <a:pPr marL="384048" lvl="3" indent="0">
              <a:buNone/>
            </a:pPr>
            <a:endParaRPr lang="en-US" sz="2400" i="1" dirty="0"/>
          </a:p>
          <a:p>
            <a:pPr marL="0" indent="0">
              <a:buNone/>
            </a:pPr>
            <a:endParaRPr lang="en-US" sz="500" i="1" dirty="0" smtClean="0"/>
          </a:p>
          <a:p>
            <a:pPr lvl="3" indent="-365760">
              <a:buFont typeface="Wingdings" panose="05000000000000000000" pitchFamily="2" charset="2"/>
              <a:buChar char="§"/>
            </a:pPr>
            <a:r>
              <a:rPr lang="en-US" sz="2400" b="1" dirty="0" smtClean="0"/>
              <a:t>Open-Source Project (Renamed, “Moby”)</a:t>
            </a:r>
          </a:p>
          <a:p>
            <a:pPr lvl="6" indent="-365760">
              <a:buFont typeface="Wingdings" panose="05000000000000000000" pitchFamily="2" charset="2"/>
              <a:buChar char="§"/>
            </a:pPr>
            <a:r>
              <a:rPr lang="en-US" sz="2200" i="1" dirty="0" smtClean="0"/>
              <a:t>Make Docker </a:t>
            </a:r>
            <a:r>
              <a:rPr lang="en-US" sz="2200" i="1" dirty="0"/>
              <a:t>M</a:t>
            </a:r>
            <a:r>
              <a:rPr lang="en-US" sz="2200" i="1" dirty="0" smtClean="0"/>
              <a:t>ore Modular and Transparent</a:t>
            </a:r>
          </a:p>
          <a:p>
            <a:pPr marL="384048" lvl="3" indent="0">
              <a:buNone/>
            </a:pPr>
            <a:endParaRPr lang="en-US" sz="2400" dirty="0" smtClean="0"/>
          </a:p>
          <a:p>
            <a:pPr marL="0" indent="0">
              <a:buNone/>
            </a:pPr>
            <a:endParaRPr lang="en-US" sz="500" dirty="0" smtClean="0"/>
          </a:p>
          <a:p>
            <a:pPr lvl="3" indent="-365760">
              <a:buFont typeface="Wingdings" panose="05000000000000000000" pitchFamily="2" charset="2"/>
              <a:buChar char="§"/>
            </a:pPr>
            <a:r>
              <a:rPr lang="en-US" sz="2400" b="1" dirty="0" smtClean="0"/>
              <a:t>Run-time and Orchestration Engine</a:t>
            </a:r>
            <a:endParaRPr lang="en-US" sz="2400" b="1" dirty="0"/>
          </a:p>
          <a:p>
            <a:pPr lvl="6" indent="-365760">
              <a:buFont typeface="Wingdings" panose="05000000000000000000" pitchFamily="2" charset="2"/>
              <a:buChar char="§"/>
            </a:pPr>
            <a:r>
              <a:rPr lang="en-US" sz="2200" i="1" dirty="0" smtClean="0"/>
              <a:t>3</a:t>
            </a:r>
            <a:r>
              <a:rPr lang="en-US" sz="2200" i="1" baseline="30000" dirty="0" smtClean="0"/>
              <a:t>rd</a:t>
            </a:r>
            <a:r>
              <a:rPr lang="en-US" sz="2200" i="1" dirty="0" smtClean="0"/>
              <a:t> Party Products Plug into the Docker Engine</a:t>
            </a:r>
          </a:p>
          <a:p>
            <a:pPr lvl="6" indent="-365760">
              <a:buFont typeface="Wingdings" panose="05000000000000000000" pitchFamily="2" charset="2"/>
              <a:buChar char="§"/>
            </a:pPr>
            <a:r>
              <a:rPr lang="en-US" sz="2200" i="1" dirty="0" smtClean="0"/>
              <a:t>Community (Free) and Enterprise (Paid) Editions</a:t>
            </a:r>
            <a:endParaRPr lang="en-US" sz="2200" i="1" dirty="0"/>
          </a:p>
          <a:p>
            <a:pPr indent="-365760">
              <a:buFont typeface="Wingdings" panose="05000000000000000000" pitchFamily="2" charset="2"/>
              <a:buChar char="§"/>
            </a:pPr>
            <a:endParaRPr lang="en-US" sz="2400" i="1" dirty="0" smtClean="0"/>
          </a:p>
          <a:p>
            <a:pPr marL="0" indent="0">
              <a:buNone/>
            </a:pPr>
            <a:endParaRPr lang="en-US" sz="500" dirty="0" smtClean="0"/>
          </a:p>
          <a:p>
            <a:pPr marL="0" indent="0">
              <a:buNone/>
            </a:pPr>
            <a:endParaRPr lang="en-US" sz="500" dirty="0" smtClean="0"/>
          </a:p>
          <a:p>
            <a:pPr marL="0" indent="0">
              <a:buNone/>
            </a:pPr>
            <a:endParaRPr lang="en-US" sz="500" dirty="0" smtClean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383323" y="1047262"/>
            <a:ext cx="9308123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1446" y="160048"/>
            <a:ext cx="1327592" cy="962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608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383323" y="357676"/>
            <a:ext cx="8393723" cy="634877"/>
          </a:xfrm>
        </p:spPr>
        <p:txBody>
          <a:bodyPr>
            <a:normAutofit fontScale="90000"/>
          </a:bodyPr>
          <a:lstStyle/>
          <a:p>
            <a:r>
              <a:rPr lang="en-US" i="1" dirty="0" smtClean="0"/>
              <a:t>Enabling Technologies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383323" y="1408601"/>
            <a:ext cx="4292548" cy="4761540"/>
          </a:xfrm>
        </p:spPr>
        <p:txBody>
          <a:bodyPr>
            <a:normAutofit/>
          </a:bodyPr>
          <a:lstStyle/>
          <a:p>
            <a:pPr indent="-365760">
              <a:buFont typeface="Wingdings" panose="05000000000000000000" pitchFamily="2" charset="2"/>
              <a:buChar char="§"/>
            </a:pPr>
            <a:r>
              <a:rPr lang="en-US" sz="2800" b="1" dirty="0" smtClean="0"/>
              <a:t>Kernel Namespaces</a:t>
            </a:r>
            <a:endParaRPr lang="en-US" sz="2800" b="1" dirty="0">
              <a:solidFill>
                <a:schemeClr val="tx1"/>
              </a:solidFill>
            </a:endParaRPr>
          </a:p>
          <a:p>
            <a:pPr lvl="3" indent="-365760">
              <a:buFont typeface="Wingdings" panose="05000000000000000000" pitchFamily="2" charset="2"/>
              <a:buChar char="§"/>
            </a:pPr>
            <a:r>
              <a:rPr lang="en-US" sz="2200" i="1" dirty="0" smtClean="0"/>
              <a:t>Slice up an OS to look like multiple isolated environments (Process, Network, File System)</a:t>
            </a:r>
            <a:endParaRPr lang="en-US" b="1" dirty="0" smtClean="0"/>
          </a:p>
          <a:p>
            <a:pPr indent="-365760">
              <a:buFont typeface="Wingdings" panose="05000000000000000000" pitchFamily="2" charset="2"/>
              <a:buChar char="§"/>
            </a:pPr>
            <a:r>
              <a:rPr lang="en-US" sz="2800" b="1" dirty="0" smtClean="0"/>
              <a:t>Control </a:t>
            </a:r>
            <a:r>
              <a:rPr lang="en-US" sz="2800" b="1" dirty="0"/>
              <a:t>G</a:t>
            </a:r>
            <a:r>
              <a:rPr lang="en-US" sz="2800" b="1" dirty="0" smtClean="0"/>
              <a:t>roups</a:t>
            </a:r>
          </a:p>
          <a:p>
            <a:pPr lvl="3" indent="-365760">
              <a:buFont typeface="Wingdings" panose="05000000000000000000" pitchFamily="2" charset="2"/>
              <a:buChar char="§"/>
            </a:pPr>
            <a:r>
              <a:rPr lang="en-US" sz="2200" i="1" dirty="0" smtClean="0"/>
              <a:t>Limit Resource Usage (CPU, RAM, Disk I/O)</a:t>
            </a:r>
          </a:p>
          <a:p>
            <a:pPr marL="384048" lvl="3" indent="0">
              <a:buNone/>
            </a:pPr>
            <a:endParaRPr lang="en-US" i="1" dirty="0" smtClean="0"/>
          </a:p>
          <a:p>
            <a:pPr indent="-365760">
              <a:buFont typeface="Wingdings" panose="05000000000000000000" pitchFamily="2" charset="2"/>
              <a:buChar char="§"/>
            </a:pPr>
            <a:r>
              <a:rPr lang="en-US" sz="2800" b="1" dirty="0" smtClean="0"/>
              <a:t>Capabilities</a:t>
            </a:r>
          </a:p>
          <a:p>
            <a:pPr lvl="3" indent="-365760">
              <a:buFont typeface="Wingdings" panose="05000000000000000000" pitchFamily="2" charset="2"/>
              <a:buChar char="§"/>
            </a:pPr>
            <a:r>
              <a:rPr lang="en-US" sz="2200" i="1" dirty="0" smtClean="0"/>
              <a:t>Choose which ROOT powers a container needs</a:t>
            </a: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383323" y="1047262"/>
            <a:ext cx="9308123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1446" y="160048"/>
            <a:ext cx="1327592" cy="96269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1396" y="1470196"/>
            <a:ext cx="4210050" cy="1924050"/>
          </a:xfrm>
          <a:prstGeom prst="rect">
            <a:avLst/>
          </a:prstGeom>
        </p:spPr>
      </p:pic>
      <p:sp>
        <p:nvSpPr>
          <p:cNvPr id="5" name="5-Point Star 4"/>
          <p:cNvSpPr/>
          <p:nvPr/>
        </p:nvSpPr>
        <p:spPr>
          <a:xfrm rot="1184493">
            <a:off x="10770156" y="2310586"/>
            <a:ext cx="264610" cy="243268"/>
          </a:xfrm>
          <a:prstGeom prst="star5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5-Point Star 8"/>
          <p:cNvSpPr/>
          <p:nvPr/>
        </p:nvSpPr>
        <p:spPr>
          <a:xfrm rot="1184493">
            <a:off x="10771647" y="2673455"/>
            <a:ext cx="264610" cy="243268"/>
          </a:xfrm>
          <a:prstGeom prst="star5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5-Point Star 9"/>
          <p:cNvSpPr/>
          <p:nvPr/>
        </p:nvSpPr>
        <p:spPr>
          <a:xfrm rot="1184493">
            <a:off x="10771649" y="3036323"/>
            <a:ext cx="264610" cy="243268"/>
          </a:xfrm>
          <a:prstGeom prst="star5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3497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383323" y="357676"/>
            <a:ext cx="8393723" cy="634877"/>
          </a:xfrm>
        </p:spPr>
        <p:txBody>
          <a:bodyPr>
            <a:normAutofit fontScale="90000"/>
          </a:bodyPr>
          <a:lstStyle/>
          <a:p>
            <a:r>
              <a:rPr lang="en-US" i="1" dirty="0" smtClean="0"/>
              <a:t>Why Did Docker</a:t>
            </a:r>
            <a:r>
              <a:rPr lang="en-US" i="1" dirty="0"/>
              <a:t> </a:t>
            </a:r>
            <a:r>
              <a:rPr lang="en-US" i="1" dirty="0" smtClean="0"/>
              <a:t>“Win”?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383322" y="1408601"/>
            <a:ext cx="7866199" cy="4761540"/>
          </a:xfrm>
        </p:spPr>
        <p:txBody>
          <a:bodyPr>
            <a:normAutofit/>
          </a:bodyPr>
          <a:lstStyle/>
          <a:p>
            <a:pPr indent="-365760">
              <a:buFont typeface="Wingdings" panose="05000000000000000000" pitchFamily="2" charset="2"/>
              <a:buChar char="§"/>
            </a:pPr>
            <a:r>
              <a:rPr lang="en-US" sz="2800" b="1" dirty="0" smtClean="0"/>
              <a:t>Software Administration Lifecycle…. </a:t>
            </a:r>
            <a:r>
              <a:rPr lang="en-US" sz="2800" b="1" i="1" dirty="0" smtClean="0"/>
              <a:t>EASY!</a:t>
            </a:r>
            <a:endParaRPr lang="en-US" sz="2800" b="1" i="1" dirty="0">
              <a:solidFill>
                <a:schemeClr val="tx1"/>
              </a:solidFill>
            </a:endParaRPr>
          </a:p>
          <a:p>
            <a:pPr marL="384048" lvl="3" indent="0">
              <a:buNone/>
            </a:pPr>
            <a:endParaRPr lang="en-US" b="1" dirty="0" smtClean="0"/>
          </a:p>
          <a:p>
            <a:pPr indent="-365760">
              <a:buFont typeface="Wingdings" panose="05000000000000000000" pitchFamily="2" charset="2"/>
              <a:buChar char="§"/>
            </a:pPr>
            <a:r>
              <a:rPr lang="en-US" sz="2800" b="1" dirty="0" smtClean="0"/>
              <a:t>Docker Hub and Official Registries</a:t>
            </a:r>
          </a:p>
          <a:p>
            <a:pPr lvl="3" indent="-365760">
              <a:buFont typeface="Wingdings" panose="05000000000000000000" pitchFamily="2" charset="2"/>
              <a:buChar char="§"/>
            </a:pPr>
            <a:r>
              <a:rPr lang="en-US" sz="2200" i="1" dirty="0" smtClean="0"/>
              <a:t>Establishes trust in images</a:t>
            </a:r>
          </a:p>
          <a:p>
            <a:pPr marL="384048" lvl="3" indent="0">
              <a:buNone/>
            </a:pPr>
            <a:endParaRPr lang="en-US" i="1" dirty="0" smtClean="0"/>
          </a:p>
          <a:p>
            <a:pPr indent="-365760">
              <a:buFont typeface="Wingdings" panose="05000000000000000000" pitchFamily="2" charset="2"/>
              <a:buChar char="§"/>
            </a:pPr>
            <a:r>
              <a:rPr lang="en-US" sz="2800" b="1" dirty="0"/>
              <a:t>Modular and Platform-Agnostic Design</a:t>
            </a:r>
          </a:p>
          <a:p>
            <a:pPr lvl="3" indent="-365760">
              <a:buFont typeface="Wingdings" panose="05000000000000000000" pitchFamily="2" charset="2"/>
              <a:buChar char="§"/>
            </a:pPr>
            <a:r>
              <a:rPr lang="en-US" sz="2200" i="1" dirty="0" smtClean="0"/>
              <a:t>“Batteries Included… But Removable”</a:t>
            </a:r>
            <a:endParaRPr lang="en-US" sz="2200" i="1" dirty="0"/>
          </a:p>
          <a:p>
            <a:pPr marL="0" indent="0">
              <a:buNone/>
            </a:pPr>
            <a:endParaRPr lang="en-US" sz="1400" b="1" dirty="0" smtClean="0"/>
          </a:p>
          <a:p>
            <a:pPr indent="-365760">
              <a:buFont typeface="Wingdings" panose="05000000000000000000" pitchFamily="2" charset="2"/>
              <a:buChar char="§"/>
            </a:pPr>
            <a:r>
              <a:rPr lang="en-US" sz="2800" b="1" dirty="0" smtClean="0"/>
              <a:t>Free and Open Source</a:t>
            </a: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383323" y="1047262"/>
            <a:ext cx="9308123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1446" y="160048"/>
            <a:ext cx="1327592" cy="962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798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100803</TotalTime>
  <Words>975</Words>
  <Application>Microsoft Office PowerPoint</Application>
  <PresentationFormat>Widescreen</PresentationFormat>
  <Paragraphs>278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3" baseType="lpstr">
      <vt:lpstr>Arial</vt:lpstr>
      <vt:lpstr>Arial Rounded MT Bold</vt:lpstr>
      <vt:lpstr>Calibri</vt:lpstr>
      <vt:lpstr>Calibri Light</vt:lpstr>
      <vt:lpstr>Franklin Gothic Medium</vt:lpstr>
      <vt:lpstr>Wingdings</vt:lpstr>
      <vt:lpstr>Retrospect</vt:lpstr>
      <vt:lpstr>PowerPoint Presentation</vt:lpstr>
      <vt:lpstr>“Old World” Problems</vt:lpstr>
      <vt:lpstr>Solution – Containers!</vt:lpstr>
      <vt:lpstr>Containers – Why Use</vt:lpstr>
      <vt:lpstr>Containers Landscape</vt:lpstr>
      <vt:lpstr>What Is Docker?</vt:lpstr>
      <vt:lpstr>What Is Docker?</vt:lpstr>
      <vt:lpstr>Enabling Technologies</vt:lpstr>
      <vt:lpstr>Why Did Docker “Win”?</vt:lpstr>
      <vt:lpstr>To The Terminal!</vt:lpstr>
      <vt:lpstr>Docker – Architecture</vt:lpstr>
      <vt:lpstr>Docker Concepts</vt:lpstr>
      <vt:lpstr>Engine</vt:lpstr>
      <vt:lpstr>Images</vt:lpstr>
      <vt:lpstr>To The Terminal!</vt:lpstr>
      <vt:lpstr>Containers</vt:lpstr>
      <vt:lpstr>To The Terminal!</vt:lpstr>
      <vt:lpstr>Containers – Easy Software Admin.</vt:lpstr>
      <vt:lpstr>Dockerfiles</vt:lpstr>
      <vt:lpstr>To The Terminal!</vt:lpstr>
      <vt:lpstr>Registries</vt:lpstr>
      <vt:lpstr>Registries</vt:lpstr>
      <vt:lpstr>Registries</vt:lpstr>
      <vt:lpstr>To The Terminal!</vt:lpstr>
      <vt:lpstr>Docker Flow</vt:lpstr>
      <vt:lpstr>Containers vs. VM’s</vt:lpstr>
      <vt:lpstr>Docker in the Software Stack</vt:lpstr>
      <vt:lpstr>To The Terminal!</vt:lpstr>
      <vt:lpstr>Container Mgmt</vt:lpstr>
      <vt:lpstr>Container Mgmt</vt:lpstr>
      <vt:lpstr>Docker Ecosystem</vt:lpstr>
      <vt:lpstr>Docker Volumes</vt:lpstr>
      <vt:lpstr>Docker…. Reasons to Avoid</vt:lpstr>
      <vt:lpstr>Next Steps</vt:lpstr>
      <vt:lpstr>Docker Resources</vt:lpstr>
      <vt:lpstr>Thanks!</vt:lpstr>
    </vt:vector>
  </TitlesOfParts>
  <Company>Lumeris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Salt and HAProxy</dc:title>
  <dc:creator>Bryan Jones</dc:creator>
  <cp:lastModifiedBy>Bryan Jones</cp:lastModifiedBy>
  <cp:revision>729</cp:revision>
  <cp:lastPrinted>2017-10-10T22:28:13Z</cp:lastPrinted>
  <dcterms:created xsi:type="dcterms:W3CDTF">2015-12-03T23:09:43Z</dcterms:created>
  <dcterms:modified xsi:type="dcterms:W3CDTF">2017-10-11T21:51:31Z</dcterms:modified>
</cp:coreProperties>
</file>